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3674" r:id="rId5"/>
    <p:sldMasterId id="2147484042" r:id="rId6"/>
    <p:sldMasterId id="2147484319" r:id="rId7"/>
    <p:sldMasterId id="2147484332" r:id="rId8"/>
    <p:sldMasterId id="2147484349" r:id="rId9"/>
    <p:sldMasterId id="2147484368" r:id="rId10"/>
  </p:sldMasterIdLst>
  <p:notesMasterIdLst>
    <p:notesMasterId r:id="rId73"/>
  </p:notesMasterIdLst>
  <p:handoutMasterIdLst>
    <p:handoutMasterId r:id="rId74"/>
  </p:handoutMasterIdLst>
  <p:sldIdLst>
    <p:sldId id="1810" r:id="rId11"/>
    <p:sldId id="1811" r:id="rId12"/>
    <p:sldId id="1812" r:id="rId13"/>
    <p:sldId id="1813" r:id="rId14"/>
    <p:sldId id="1889" r:id="rId15"/>
    <p:sldId id="1878" r:id="rId16"/>
    <p:sldId id="1893" r:id="rId17"/>
    <p:sldId id="1879" r:id="rId18"/>
    <p:sldId id="1891" r:id="rId19"/>
    <p:sldId id="1890" r:id="rId20"/>
    <p:sldId id="1894" r:id="rId21"/>
    <p:sldId id="1871" r:id="rId22"/>
    <p:sldId id="1876" r:id="rId23"/>
    <p:sldId id="1816" r:id="rId24"/>
    <p:sldId id="1880" r:id="rId25"/>
    <p:sldId id="1861" r:id="rId26"/>
    <p:sldId id="1872" r:id="rId27"/>
    <p:sldId id="1873" r:id="rId28"/>
    <p:sldId id="1881" r:id="rId29"/>
    <p:sldId id="1874" r:id="rId30"/>
    <p:sldId id="1875" r:id="rId31"/>
    <p:sldId id="1888" r:id="rId32"/>
    <p:sldId id="1836" r:id="rId33"/>
    <p:sldId id="288" r:id="rId34"/>
    <p:sldId id="290" r:id="rId35"/>
    <p:sldId id="296" r:id="rId36"/>
    <p:sldId id="291" r:id="rId37"/>
    <p:sldId id="289" r:id="rId38"/>
    <p:sldId id="292" r:id="rId39"/>
    <p:sldId id="257" r:id="rId40"/>
    <p:sldId id="1898" r:id="rId41"/>
    <p:sldId id="1899" r:id="rId42"/>
    <p:sldId id="260" r:id="rId43"/>
    <p:sldId id="1900" r:id="rId44"/>
    <p:sldId id="1901" r:id="rId45"/>
    <p:sldId id="266" r:id="rId46"/>
    <p:sldId id="1902" r:id="rId47"/>
    <p:sldId id="1903" r:id="rId48"/>
    <p:sldId id="269" r:id="rId49"/>
    <p:sldId id="270" r:id="rId50"/>
    <p:sldId id="271" r:id="rId51"/>
    <p:sldId id="273" r:id="rId52"/>
    <p:sldId id="275" r:id="rId53"/>
    <p:sldId id="276" r:id="rId54"/>
    <p:sldId id="277" r:id="rId55"/>
    <p:sldId id="278" r:id="rId56"/>
    <p:sldId id="279" r:id="rId57"/>
    <p:sldId id="280" r:id="rId58"/>
    <p:sldId id="281" r:id="rId59"/>
    <p:sldId id="1897" r:id="rId60"/>
    <p:sldId id="1896" r:id="rId61"/>
    <p:sldId id="284" r:id="rId62"/>
    <p:sldId id="285" r:id="rId63"/>
    <p:sldId id="1904" r:id="rId64"/>
    <p:sldId id="1905" r:id="rId65"/>
    <p:sldId id="1845" r:id="rId66"/>
    <p:sldId id="1887" r:id="rId67"/>
    <p:sldId id="1895" r:id="rId68"/>
    <p:sldId id="1862" r:id="rId69"/>
    <p:sldId id="503" r:id="rId70"/>
    <p:sldId id="1869" r:id="rId71"/>
    <p:sldId id="505" r:id="rId72"/>
  </p:sldIdLst>
  <p:sldSz cx="12192000" cy="6858000"/>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ley, Tessie" initials="BT" lastIdx="2" clrIdx="0"/>
  <p:cmAuthor id="2" name="Rebecca Zumeta Edmonds" initials="RZE" lastIdx="28" clrIdx="1"/>
  <p:cmAuthor id="3" name="Jackson, Stephanie" initials="JS" lastIdx="5" clrIdx="2"/>
  <p:cmAuthor id="4" name="Pentimonti, Jill" initials="PJ" lastIdx="3" clrIdx="3"/>
  <p:cmAuthor id="5" name="Casasanto-Ferro, Julia" initials="JCF" lastIdx="12" clrIdx="4"/>
  <p:cmAuthor id="6" name="Sarah Arden" initials="SVA [3]" lastIdx="1" clrIdx="5"/>
  <p:cmAuthor id="7" name="Sarah Arden" initials="SVA [9]" lastIdx="1" clrIdx="6"/>
  <p:cmAuthor id="8" name="Chan, Gail" initials="CG" lastIdx="7" clrIdx="7"/>
  <p:cmAuthor id="9" name="Sarah Arden" initials="SVA [7]" lastIdx="1" clrIdx="8"/>
  <p:cmAuthor id="10" name="Sarah Arden" initials="SVA [10]" lastIdx="1" clrIdx="9"/>
  <p:cmAuthor id="11" name="Sarah Arden" initials="SVA" lastIdx="2" clrIdx="10"/>
  <p:cmAuthor id="12" name="Laura Berry Kuchle" initials="LBK" lastIdx="4" clrIdx="11"/>
  <p:cmAuthor id="13" name="Peterson, Amy" initials="PA" lastIdx="1" clrIdx="12">
    <p:extLst>
      <p:ext uri="{19B8F6BF-5375-455C-9EA6-DF929625EA0E}">
        <p15:presenceInfo xmlns:p15="http://schemas.microsoft.com/office/powerpoint/2012/main" userId="S-1-5-21-1472932569-214068005-926709054-423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B813"/>
    <a:srgbClr val="FF8B25"/>
    <a:srgbClr val="2E4488"/>
    <a:srgbClr val="FFC425"/>
    <a:srgbClr val="008080"/>
    <a:srgbClr val="E1E1E1"/>
    <a:srgbClr val="4E612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E49CF-F9DB-4197-BBAC-DD0CAC190A4B}" v="108" dt="2020-08-06T18:24:44.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6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03F67-B78F-438A-9DE2-ACF4E6D3D32C}" type="doc">
      <dgm:prSet loTypeId="urn:microsoft.com/office/officeart/2005/8/layout/equation1" loCatId="process" qsTypeId="urn:microsoft.com/office/officeart/2005/8/quickstyle/simple1" qsCatId="simple" csTypeId="urn:microsoft.com/office/officeart/2005/8/colors/colorful4" csCatId="colorful" phldr="1"/>
      <dgm:spPr/>
    </dgm:pt>
    <dgm:pt modelId="{A753DB6B-9964-44C6-A4A8-014B5A987497}">
      <dgm:prSet phldrT="[Text]"/>
      <dgm:spPr/>
      <dgm:t>
        <a:bodyPr/>
        <a:lstStyle/>
        <a:p>
          <a:r>
            <a:rPr lang="en-US"/>
            <a:t>High-quality course content</a:t>
          </a:r>
        </a:p>
      </dgm:t>
    </dgm:pt>
    <dgm:pt modelId="{C0CEE8B8-3AE1-4C02-8C2A-7D30A23562B7}" type="parTrans" cxnId="{4DFB7879-7CFD-4604-B64B-FD69FCA2A757}">
      <dgm:prSet/>
      <dgm:spPr/>
      <dgm:t>
        <a:bodyPr/>
        <a:lstStyle/>
        <a:p>
          <a:endParaRPr lang="en-US"/>
        </a:p>
      </dgm:t>
    </dgm:pt>
    <dgm:pt modelId="{4C8AFD55-BAD4-46BD-A9C7-B123A9A9E9EE}" type="sibTrans" cxnId="{4DFB7879-7CFD-4604-B64B-FD69FCA2A757}">
      <dgm:prSet/>
      <dgm:spPr/>
      <dgm:t>
        <a:bodyPr/>
        <a:lstStyle/>
        <a:p>
          <a:endParaRPr lang="en-US"/>
        </a:p>
      </dgm:t>
    </dgm:pt>
    <dgm:pt modelId="{9CC11B99-3879-44A0-ABE4-C199CB6D696E}">
      <dgm:prSet phldrT="[Text]"/>
      <dgm:spPr/>
      <dgm:t>
        <a:bodyPr/>
        <a:lstStyle/>
        <a:p>
          <a:r>
            <a:rPr lang="en-US"/>
            <a:t>Opportunities to practice teaching and receive feedback</a:t>
          </a:r>
        </a:p>
      </dgm:t>
    </dgm:pt>
    <dgm:pt modelId="{BB97D57D-540D-4BA2-92AD-AD88EABE9195}" type="parTrans" cxnId="{952D2663-BB6F-4703-86E7-D41D1596F2B6}">
      <dgm:prSet/>
      <dgm:spPr/>
      <dgm:t>
        <a:bodyPr/>
        <a:lstStyle/>
        <a:p>
          <a:endParaRPr lang="en-US"/>
        </a:p>
      </dgm:t>
    </dgm:pt>
    <dgm:pt modelId="{B8C85574-39E4-4AB2-AFC7-980B5072BBBD}" type="sibTrans" cxnId="{952D2663-BB6F-4703-86E7-D41D1596F2B6}">
      <dgm:prSet/>
      <dgm:spPr/>
      <dgm:t>
        <a:bodyPr/>
        <a:lstStyle/>
        <a:p>
          <a:endParaRPr lang="en-US"/>
        </a:p>
      </dgm:t>
    </dgm:pt>
    <dgm:pt modelId="{3DC204C5-213D-4AA7-9C6F-0AA530BF6859}">
      <dgm:prSet phldrT="[Text]"/>
      <dgm:spPr/>
      <dgm:t>
        <a:bodyPr/>
        <a:lstStyle/>
        <a:p>
          <a:r>
            <a:rPr lang="en-US"/>
            <a:t>Effective preparation</a:t>
          </a:r>
        </a:p>
      </dgm:t>
    </dgm:pt>
    <dgm:pt modelId="{5622E80D-54FA-4238-A679-44C03A9D014E}" type="parTrans" cxnId="{02883524-023F-4B1E-AE18-2CD193BE06DE}">
      <dgm:prSet/>
      <dgm:spPr/>
      <dgm:t>
        <a:bodyPr/>
        <a:lstStyle/>
        <a:p>
          <a:endParaRPr lang="en-US"/>
        </a:p>
      </dgm:t>
    </dgm:pt>
    <dgm:pt modelId="{D7AD68C1-AF3F-470C-B696-901AE4B4E141}" type="sibTrans" cxnId="{02883524-023F-4B1E-AE18-2CD193BE06DE}">
      <dgm:prSet/>
      <dgm:spPr/>
      <dgm:t>
        <a:bodyPr/>
        <a:lstStyle/>
        <a:p>
          <a:endParaRPr lang="en-US"/>
        </a:p>
      </dgm:t>
    </dgm:pt>
    <dgm:pt modelId="{6847D18D-3756-4DB4-BCBF-58A74C3F003A}" type="pres">
      <dgm:prSet presAssocID="{E1B03F67-B78F-438A-9DE2-ACF4E6D3D32C}" presName="linearFlow" presStyleCnt="0">
        <dgm:presLayoutVars>
          <dgm:dir/>
          <dgm:resizeHandles val="exact"/>
        </dgm:presLayoutVars>
      </dgm:prSet>
      <dgm:spPr/>
    </dgm:pt>
    <dgm:pt modelId="{7DC7403E-7C3B-48BC-8A31-0C16D1343771}" type="pres">
      <dgm:prSet presAssocID="{A753DB6B-9964-44C6-A4A8-014B5A987497}" presName="node" presStyleLbl="node1" presStyleIdx="0" presStyleCnt="3">
        <dgm:presLayoutVars>
          <dgm:bulletEnabled val="1"/>
        </dgm:presLayoutVars>
      </dgm:prSet>
      <dgm:spPr/>
    </dgm:pt>
    <dgm:pt modelId="{17899BEA-2354-46A1-9995-A17DFE09A4DA}" type="pres">
      <dgm:prSet presAssocID="{4C8AFD55-BAD4-46BD-A9C7-B123A9A9E9EE}" presName="spacerL" presStyleCnt="0"/>
      <dgm:spPr/>
    </dgm:pt>
    <dgm:pt modelId="{3AA4C7ED-B3C2-4D4E-BB4D-C5FCB6162449}" type="pres">
      <dgm:prSet presAssocID="{4C8AFD55-BAD4-46BD-A9C7-B123A9A9E9EE}" presName="sibTrans" presStyleLbl="sibTrans2D1" presStyleIdx="0" presStyleCnt="2"/>
      <dgm:spPr/>
    </dgm:pt>
    <dgm:pt modelId="{FBA6E74F-55D0-41E3-921D-3AD688209D07}" type="pres">
      <dgm:prSet presAssocID="{4C8AFD55-BAD4-46BD-A9C7-B123A9A9E9EE}" presName="spacerR" presStyleCnt="0"/>
      <dgm:spPr/>
    </dgm:pt>
    <dgm:pt modelId="{FA26AD05-EFF1-4230-8233-BC11D682A157}" type="pres">
      <dgm:prSet presAssocID="{9CC11B99-3879-44A0-ABE4-C199CB6D696E}" presName="node" presStyleLbl="node1" presStyleIdx="1" presStyleCnt="3">
        <dgm:presLayoutVars>
          <dgm:bulletEnabled val="1"/>
        </dgm:presLayoutVars>
      </dgm:prSet>
      <dgm:spPr/>
    </dgm:pt>
    <dgm:pt modelId="{5C7DC3E9-F1EC-4C0D-8664-9C735670E1A5}" type="pres">
      <dgm:prSet presAssocID="{B8C85574-39E4-4AB2-AFC7-980B5072BBBD}" presName="spacerL" presStyleCnt="0"/>
      <dgm:spPr/>
    </dgm:pt>
    <dgm:pt modelId="{1A711D01-2F68-42B5-865B-C927A08E610A}" type="pres">
      <dgm:prSet presAssocID="{B8C85574-39E4-4AB2-AFC7-980B5072BBBD}" presName="sibTrans" presStyleLbl="sibTrans2D1" presStyleIdx="1" presStyleCnt="2"/>
      <dgm:spPr/>
    </dgm:pt>
    <dgm:pt modelId="{9FAD8837-8E7F-4864-A5E7-93C7716C7BC5}" type="pres">
      <dgm:prSet presAssocID="{B8C85574-39E4-4AB2-AFC7-980B5072BBBD}" presName="spacerR" presStyleCnt="0"/>
      <dgm:spPr/>
    </dgm:pt>
    <dgm:pt modelId="{AA1A0E8C-80DB-4FE4-9CFD-6359CC0457D4}" type="pres">
      <dgm:prSet presAssocID="{3DC204C5-213D-4AA7-9C6F-0AA530BF6859}" presName="node" presStyleLbl="node1" presStyleIdx="2" presStyleCnt="3">
        <dgm:presLayoutVars>
          <dgm:bulletEnabled val="1"/>
        </dgm:presLayoutVars>
      </dgm:prSet>
      <dgm:spPr/>
    </dgm:pt>
  </dgm:ptLst>
  <dgm:cxnLst>
    <dgm:cxn modelId="{02883524-023F-4B1E-AE18-2CD193BE06DE}" srcId="{E1B03F67-B78F-438A-9DE2-ACF4E6D3D32C}" destId="{3DC204C5-213D-4AA7-9C6F-0AA530BF6859}" srcOrd="2" destOrd="0" parTransId="{5622E80D-54FA-4238-A679-44C03A9D014E}" sibTransId="{D7AD68C1-AF3F-470C-B696-901AE4B4E141}"/>
    <dgm:cxn modelId="{952D2663-BB6F-4703-86E7-D41D1596F2B6}" srcId="{E1B03F67-B78F-438A-9DE2-ACF4E6D3D32C}" destId="{9CC11B99-3879-44A0-ABE4-C199CB6D696E}" srcOrd="1" destOrd="0" parTransId="{BB97D57D-540D-4BA2-92AD-AD88EABE9195}" sibTransId="{B8C85574-39E4-4AB2-AFC7-980B5072BBBD}"/>
    <dgm:cxn modelId="{4DFB7879-7CFD-4604-B64B-FD69FCA2A757}" srcId="{E1B03F67-B78F-438A-9DE2-ACF4E6D3D32C}" destId="{A753DB6B-9964-44C6-A4A8-014B5A987497}" srcOrd="0" destOrd="0" parTransId="{C0CEE8B8-3AE1-4C02-8C2A-7D30A23562B7}" sibTransId="{4C8AFD55-BAD4-46BD-A9C7-B123A9A9E9EE}"/>
    <dgm:cxn modelId="{25F9E292-F8B7-44A1-B199-12029445BEC1}" type="presOf" srcId="{A753DB6B-9964-44C6-A4A8-014B5A987497}" destId="{7DC7403E-7C3B-48BC-8A31-0C16D1343771}" srcOrd="0" destOrd="0" presId="urn:microsoft.com/office/officeart/2005/8/layout/equation1"/>
    <dgm:cxn modelId="{4950899C-4A35-4B51-95A3-FA10E3CCBD47}" type="presOf" srcId="{9CC11B99-3879-44A0-ABE4-C199CB6D696E}" destId="{FA26AD05-EFF1-4230-8233-BC11D682A157}" srcOrd="0" destOrd="0" presId="urn:microsoft.com/office/officeart/2005/8/layout/equation1"/>
    <dgm:cxn modelId="{2A065BCA-4E5C-4A75-B8A7-31F75E88F9A6}" type="presOf" srcId="{E1B03F67-B78F-438A-9DE2-ACF4E6D3D32C}" destId="{6847D18D-3756-4DB4-BCBF-58A74C3F003A}" srcOrd="0" destOrd="0" presId="urn:microsoft.com/office/officeart/2005/8/layout/equation1"/>
    <dgm:cxn modelId="{E7316CD6-7CC0-4E45-851C-E1D46E5BD5F2}" type="presOf" srcId="{B8C85574-39E4-4AB2-AFC7-980B5072BBBD}" destId="{1A711D01-2F68-42B5-865B-C927A08E610A}" srcOrd="0" destOrd="0" presId="urn:microsoft.com/office/officeart/2005/8/layout/equation1"/>
    <dgm:cxn modelId="{08E93DFD-C905-4096-8156-2BFF91A89CF0}" type="presOf" srcId="{3DC204C5-213D-4AA7-9C6F-0AA530BF6859}" destId="{AA1A0E8C-80DB-4FE4-9CFD-6359CC0457D4}" srcOrd="0" destOrd="0" presId="urn:microsoft.com/office/officeart/2005/8/layout/equation1"/>
    <dgm:cxn modelId="{85835AFD-C29B-4B04-8C17-37FFC9CC8140}" type="presOf" srcId="{4C8AFD55-BAD4-46BD-A9C7-B123A9A9E9EE}" destId="{3AA4C7ED-B3C2-4D4E-BB4D-C5FCB6162449}" srcOrd="0" destOrd="0" presId="urn:microsoft.com/office/officeart/2005/8/layout/equation1"/>
    <dgm:cxn modelId="{53858E93-E71F-4B38-9258-9DAA187D6CC1}" type="presParOf" srcId="{6847D18D-3756-4DB4-BCBF-58A74C3F003A}" destId="{7DC7403E-7C3B-48BC-8A31-0C16D1343771}" srcOrd="0" destOrd="0" presId="urn:microsoft.com/office/officeart/2005/8/layout/equation1"/>
    <dgm:cxn modelId="{F606D2ED-7EFD-4934-9859-39E891747C78}" type="presParOf" srcId="{6847D18D-3756-4DB4-BCBF-58A74C3F003A}" destId="{17899BEA-2354-46A1-9995-A17DFE09A4DA}" srcOrd="1" destOrd="0" presId="urn:microsoft.com/office/officeart/2005/8/layout/equation1"/>
    <dgm:cxn modelId="{BC3A507B-DD2C-4D5C-B759-BA91339FB911}" type="presParOf" srcId="{6847D18D-3756-4DB4-BCBF-58A74C3F003A}" destId="{3AA4C7ED-B3C2-4D4E-BB4D-C5FCB6162449}" srcOrd="2" destOrd="0" presId="urn:microsoft.com/office/officeart/2005/8/layout/equation1"/>
    <dgm:cxn modelId="{9114C179-8269-483F-B77C-38C60C1591B4}" type="presParOf" srcId="{6847D18D-3756-4DB4-BCBF-58A74C3F003A}" destId="{FBA6E74F-55D0-41E3-921D-3AD688209D07}" srcOrd="3" destOrd="0" presId="urn:microsoft.com/office/officeart/2005/8/layout/equation1"/>
    <dgm:cxn modelId="{772040F7-C5DE-4B87-A8B4-323636F99799}" type="presParOf" srcId="{6847D18D-3756-4DB4-BCBF-58A74C3F003A}" destId="{FA26AD05-EFF1-4230-8233-BC11D682A157}" srcOrd="4" destOrd="0" presId="urn:microsoft.com/office/officeart/2005/8/layout/equation1"/>
    <dgm:cxn modelId="{33CA7CA9-A9BE-4BB8-A314-739C6A8C941B}" type="presParOf" srcId="{6847D18D-3756-4DB4-BCBF-58A74C3F003A}" destId="{5C7DC3E9-F1EC-4C0D-8664-9C735670E1A5}" srcOrd="5" destOrd="0" presId="urn:microsoft.com/office/officeart/2005/8/layout/equation1"/>
    <dgm:cxn modelId="{8953D050-7325-4272-94CF-38E316D299E2}" type="presParOf" srcId="{6847D18D-3756-4DB4-BCBF-58A74C3F003A}" destId="{1A711D01-2F68-42B5-865B-C927A08E610A}" srcOrd="6" destOrd="0" presId="urn:microsoft.com/office/officeart/2005/8/layout/equation1"/>
    <dgm:cxn modelId="{85379EFA-85E1-4E8C-84E2-CED421006B91}" type="presParOf" srcId="{6847D18D-3756-4DB4-BCBF-58A74C3F003A}" destId="{9FAD8837-8E7F-4864-A5E7-93C7716C7BC5}" srcOrd="7" destOrd="0" presId="urn:microsoft.com/office/officeart/2005/8/layout/equation1"/>
    <dgm:cxn modelId="{E582ED5E-5056-409B-8165-4B9C100E6D2E}" type="presParOf" srcId="{6847D18D-3756-4DB4-BCBF-58A74C3F003A}" destId="{AA1A0E8C-80DB-4FE4-9CFD-6359CC0457D4}"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226D13-3599-4FA0-B9F3-4C77014BD28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56C7C71-B1D4-4BA2-A429-40B210D33DE9}">
      <dgm:prSet phldrT="[Text]"/>
      <dgm:spPr/>
      <dgm:t>
        <a:bodyPr/>
        <a:lstStyle/>
        <a:p>
          <a:r>
            <a:rPr lang="en-US" b="1"/>
            <a:t>Schools and Districts</a:t>
          </a:r>
        </a:p>
      </dgm:t>
    </dgm:pt>
    <dgm:pt modelId="{E9901375-A938-4854-8000-D0EB9D505F80}" type="parTrans" cxnId="{C48332E3-5EB3-455C-BAA1-F55962337FF3}">
      <dgm:prSet/>
      <dgm:spPr/>
      <dgm:t>
        <a:bodyPr/>
        <a:lstStyle/>
        <a:p>
          <a:endParaRPr lang="en-US"/>
        </a:p>
      </dgm:t>
    </dgm:pt>
    <dgm:pt modelId="{70894934-B758-4E8E-BC7E-AA052DE11609}" type="sibTrans" cxnId="{C48332E3-5EB3-455C-BAA1-F55962337FF3}">
      <dgm:prSet/>
      <dgm:spPr/>
      <dgm:t>
        <a:bodyPr/>
        <a:lstStyle/>
        <a:p>
          <a:endParaRPr lang="en-US"/>
        </a:p>
      </dgm:t>
    </dgm:pt>
    <dgm:pt modelId="{58CAF7A8-7C6C-4121-A678-7FDCA59CFE1D}">
      <dgm:prSet phldrT="[Text]"/>
      <dgm:spPr/>
      <dgm:t>
        <a:bodyPr/>
        <a:lstStyle/>
        <a:p>
          <a:r>
            <a:rPr lang="en-US"/>
            <a:t>Stability</a:t>
          </a:r>
        </a:p>
      </dgm:t>
    </dgm:pt>
    <dgm:pt modelId="{5F61AC95-7A1A-4ACB-80F9-67A3DD3A6C8E}" type="parTrans" cxnId="{12E988E9-A923-44DD-B121-833EC3F04494}">
      <dgm:prSet/>
      <dgm:spPr/>
      <dgm:t>
        <a:bodyPr/>
        <a:lstStyle/>
        <a:p>
          <a:endParaRPr lang="en-US"/>
        </a:p>
      </dgm:t>
    </dgm:pt>
    <dgm:pt modelId="{D5FD2D2D-7678-4CDE-8C87-1D340B73EBC1}" type="sibTrans" cxnId="{12E988E9-A923-44DD-B121-833EC3F04494}">
      <dgm:prSet/>
      <dgm:spPr/>
      <dgm:t>
        <a:bodyPr/>
        <a:lstStyle/>
        <a:p>
          <a:endParaRPr lang="en-US"/>
        </a:p>
      </dgm:t>
    </dgm:pt>
    <dgm:pt modelId="{FBF6E9CF-4A66-40D9-9F3F-E17EF5ADEB95}">
      <dgm:prSet phldrT="[Text]"/>
      <dgm:spPr/>
      <dgm:t>
        <a:bodyPr/>
        <a:lstStyle/>
        <a:p>
          <a:r>
            <a:rPr lang="en-US" b="1"/>
            <a:t>Teacher Candidates</a:t>
          </a:r>
        </a:p>
      </dgm:t>
    </dgm:pt>
    <dgm:pt modelId="{4F9CB5DE-CC03-4DF0-A931-AE4BB67FC39D}" type="parTrans" cxnId="{C3949DEC-C3D1-4F15-9112-DD9465555E92}">
      <dgm:prSet/>
      <dgm:spPr/>
      <dgm:t>
        <a:bodyPr/>
        <a:lstStyle/>
        <a:p>
          <a:endParaRPr lang="en-US"/>
        </a:p>
      </dgm:t>
    </dgm:pt>
    <dgm:pt modelId="{5BA1C4B6-8342-4109-A5DA-78F39EA1F624}" type="sibTrans" cxnId="{C3949DEC-C3D1-4F15-9112-DD9465555E92}">
      <dgm:prSet/>
      <dgm:spPr/>
      <dgm:t>
        <a:bodyPr/>
        <a:lstStyle/>
        <a:p>
          <a:endParaRPr lang="en-US"/>
        </a:p>
      </dgm:t>
    </dgm:pt>
    <dgm:pt modelId="{4EE1066C-3518-490F-9DE2-A422FCE644EE}">
      <dgm:prSet phldrT="[Text]"/>
      <dgm:spPr/>
      <dgm:t>
        <a:bodyPr/>
        <a:lstStyle/>
        <a:p>
          <a:r>
            <a:rPr lang="en-US"/>
            <a:t>Practice</a:t>
          </a:r>
        </a:p>
      </dgm:t>
    </dgm:pt>
    <dgm:pt modelId="{12F37AAA-7A12-4B43-9894-09F84381BFDB}" type="parTrans" cxnId="{4E6066ED-0A17-4B6E-A69C-92A0B5673B31}">
      <dgm:prSet/>
      <dgm:spPr/>
      <dgm:t>
        <a:bodyPr/>
        <a:lstStyle/>
        <a:p>
          <a:endParaRPr lang="en-US"/>
        </a:p>
      </dgm:t>
    </dgm:pt>
    <dgm:pt modelId="{9C948AB5-64A0-41D1-8418-F5C6608C0EA9}" type="sibTrans" cxnId="{4E6066ED-0A17-4B6E-A69C-92A0B5673B31}">
      <dgm:prSet/>
      <dgm:spPr/>
      <dgm:t>
        <a:bodyPr/>
        <a:lstStyle/>
        <a:p>
          <a:endParaRPr lang="en-US"/>
        </a:p>
      </dgm:t>
    </dgm:pt>
    <dgm:pt modelId="{F77F13EF-B22A-48AC-AD70-F3AE2A8C4A94}">
      <dgm:prSet phldrT="[Text]"/>
      <dgm:spPr/>
      <dgm:t>
        <a:bodyPr/>
        <a:lstStyle/>
        <a:p>
          <a:r>
            <a:rPr lang="en-US"/>
            <a:t>Reflection</a:t>
          </a:r>
        </a:p>
      </dgm:t>
    </dgm:pt>
    <dgm:pt modelId="{636BAB6F-8FAA-446A-898D-7AEE00A0015B}" type="parTrans" cxnId="{18BAAD58-E6C4-4683-8177-394EBFA90241}">
      <dgm:prSet/>
      <dgm:spPr/>
      <dgm:t>
        <a:bodyPr/>
        <a:lstStyle/>
        <a:p>
          <a:endParaRPr lang="en-US"/>
        </a:p>
      </dgm:t>
    </dgm:pt>
    <dgm:pt modelId="{0126BCFD-C053-44AD-99B0-E4D445F23DB2}" type="sibTrans" cxnId="{18BAAD58-E6C4-4683-8177-394EBFA90241}">
      <dgm:prSet/>
      <dgm:spPr/>
      <dgm:t>
        <a:bodyPr/>
        <a:lstStyle/>
        <a:p>
          <a:endParaRPr lang="en-US"/>
        </a:p>
      </dgm:t>
    </dgm:pt>
    <dgm:pt modelId="{2F5B8EB2-03D2-45FA-A4F6-6A4CD4F386DB}">
      <dgm:prSet phldrT="[Text]"/>
      <dgm:spPr/>
      <dgm:t>
        <a:bodyPr/>
        <a:lstStyle/>
        <a:p>
          <a:r>
            <a:rPr lang="en-US" b="1"/>
            <a:t>Students</a:t>
          </a:r>
        </a:p>
      </dgm:t>
    </dgm:pt>
    <dgm:pt modelId="{7264AA6A-6B71-4052-8347-0177F4AEA869}" type="parTrans" cxnId="{D751426E-CEA4-4CDD-BD07-34FCEFD8D9FB}">
      <dgm:prSet/>
      <dgm:spPr/>
      <dgm:t>
        <a:bodyPr/>
        <a:lstStyle/>
        <a:p>
          <a:endParaRPr lang="en-US"/>
        </a:p>
      </dgm:t>
    </dgm:pt>
    <dgm:pt modelId="{3869FAF5-B00A-4DEE-A391-826EEC87382D}" type="sibTrans" cxnId="{D751426E-CEA4-4CDD-BD07-34FCEFD8D9FB}">
      <dgm:prSet/>
      <dgm:spPr/>
      <dgm:t>
        <a:bodyPr/>
        <a:lstStyle/>
        <a:p>
          <a:endParaRPr lang="en-US"/>
        </a:p>
      </dgm:t>
    </dgm:pt>
    <dgm:pt modelId="{D32CB031-9453-4106-B5D9-5EE941677FC4}">
      <dgm:prSet phldrT="[Text]"/>
      <dgm:spPr/>
      <dgm:t>
        <a:bodyPr/>
        <a:lstStyle/>
        <a:p>
          <a:r>
            <a:rPr lang="en-US"/>
            <a:t>Expert instruction</a:t>
          </a:r>
        </a:p>
      </dgm:t>
    </dgm:pt>
    <dgm:pt modelId="{217B9874-D0EE-4E86-A831-5E3275C7BEC1}" type="parTrans" cxnId="{77A810DB-E8FB-4D19-A092-EE024EDDF04E}">
      <dgm:prSet/>
      <dgm:spPr/>
      <dgm:t>
        <a:bodyPr/>
        <a:lstStyle/>
        <a:p>
          <a:endParaRPr lang="en-US"/>
        </a:p>
      </dgm:t>
    </dgm:pt>
    <dgm:pt modelId="{19A81FB3-28CE-4765-9A94-DC9C98472393}" type="sibTrans" cxnId="{77A810DB-E8FB-4D19-A092-EE024EDDF04E}">
      <dgm:prSet/>
      <dgm:spPr/>
      <dgm:t>
        <a:bodyPr/>
        <a:lstStyle/>
        <a:p>
          <a:endParaRPr lang="en-US"/>
        </a:p>
      </dgm:t>
    </dgm:pt>
    <dgm:pt modelId="{2453829D-74EC-4DDC-A100-AC2B9DFF0795}">
      <dgm:prSet phldrT="[Text]"/>
      <dgm:spPr/>
      <dgm:t>
        <a:bodyPr/>
        <a:lstStyle/>
        <a:p>
          <a:r>
            <a:rPr lang="en-US"/>
            <a:t>Feedback</a:t>
          </a:r>
        </a:p>
      </dgm:t>
    </dgm:pt>
    <dgm:pt modelId="{A5DE443B-6591-439C-9FF4-66D67E6AD870}" type="parTrans" cxnId="{8550E316-C4B9-4879-9108-27D703718818}">
      <dgm:prSet/>
      <dgm:spPr/>
      <dgm:t>
        <a:bodyPr/>
        <a:lstStyle/>
        <a:p>
          <a:endParaRPr lang="en-US"/>
        </a:p>
      </dgm:t>
    </dgm:pt>
    <dgm:pt modelId="{4D9A220F-27E3-4A8C-8CDF-C34A1621465F}" type="sibTrans" cxnId="{8550E316-C4B9-4879-9108-27D703718818}">
      <dgm:prSet/>
      <dgm:spPr/>
      <dgm:t>
        <a:bodyPr/>
        <a:lstStyle/>
        <a:p>
          <a:endParaRPr lang="en-US"/>
        </a:p>
      </dgm:t>
    </dgm:pt>
    <dgm:pt modelId="{837015C3-A578-4D1E-96A1-ECB4A4DD15E4}">
      <dgm:prSet phldrT="[Text]"/>
      <dgm:spPr/>
      <dgm:t>
        <a:bodyPr/>
        <a:lstStyle/>
        <a:p>
          <a:r>
            <a:rPr lang="en-US"/>
            <a:t>Individualization</a:t>
          </a:r>
        </a:p>
      </dgm:t>
    </dgm:pt>
    <dgm:pt modelId="{9F0C22AA-D074-4373-8070-2B0EEB29034F}" type="parTrans" cxnId="{8F66BFA0-CC9F-4356-9356-52CC7E55263F}">
      <dgm:prSet/>
      <dgm:spPr/>
      <dgm:t>
        <a:bodyPr/>
        <a:lstStyle/>
        <a:p>
          <a:endParaRPr lang="en-US"/>
        </a:p>
      </dgm:t>
    </dgm:pt>
    <dgm:pt modelId="{DAEEE8EC-B1D3-42FF-BAD7-016557AF3733}" type="sibTrans" cxnId="{8F66BFA0-CC9F-4356-9356-52CC7E55263F}">
      <dgm:prSet/>
      <dgm:spPr/>
      <dgm:t>
        <a:bodyPr/>
        <a:lstStyle/>
        <a:p>
          <a:endParaRPr lang="en-US"/>
        </a:p>
      </dgm:t>
    </dgm:pt>
    <dgm:pt modelId="{D1E99BBD-4500-4E33-8FBF-4FB5F7D6485E}">
      <dgm:prSet phldrT="[Text]"/>
      <dgm:spPr/>
      <dgm:t>
        <a:bodyPr/>
        <a:lstStyle/>
        <a:p>
          <a:r>
            <a:rPr lang="en-US"/>
            <a:t>Support</a:t>
          </a:r>
        </a:p>
      </dgm:t>
    </dgm:pt>
    <dgm:pt modelId="{2153414E-87F2-41C8-81A8-3CC27890B341}" type="parTrans" cxnId="{E397A61D-B7F2-4DEF-9511-83961AD2BB04}">
      <dgm:prSet/>
      <dgm:spPr/>
      <dgm:t>
        <a:bodyPr/>
        <a:lstStyle/>
        <a:p>
          <a:endParaRPr lang="en-US"/>
        </a:p>
      </dgm:t>
    </dgm:pt>
    <dgm:pt modelId="{7363CB85-553B-4E82-9192-3758B9C9D79D}" type="sibTrans" cxnId="{E397A61D-B7F2-4DEF-9511-83961AD2BB04}">
      <dgm:prSet/>
      <dgm:spPr/>
      <dgm:t>
        <a:bodyPr/>
        <a:lstStyle/>
        <a:p>
          <a:endParaRPr lang="en-US"/>
        </a:p>
      </dgm:t>
    </dgm:pt>
    <dgm:pt modelId="{979D2557-87DE-4FEB-B07B-3F1CA0DE05D1}">
      <dgm:prSet phldrT="[Text]"/>
      <dgm:spPr/>
      <dgm:t>
        <a:bodyPr/>
        <a:lstStyle/>
        <a:p>
          <a:r>
            <a:rPr lang="en-US"/>
            <a:t>Guidance</a:t>
          </a:r>
        </a:p>
      </dgm:t>
    </dgm:pt>
    <dgm:pt modelId="{2B3A992B-A7B7-4CA7-9EC9-EFB4DFA9DC69}" type="parTrans" cxnId="{B07C57AC-1EF6-4422-B108-60D3A9FE1218}">
      <dgm:prSet/>
      <dgm:spPr/>
      <dgm:t>
        <a:bodyPr/>
        <a:lstStyle/>
        <a:p>
          <a:endParaRPr lang="en-US"/>
        </a:p>
      </dgm:t>
    </dgm:pt>
    <dgm:pt modelId="{FBEE0F96-C832-43D8-89EE-A3C2BABF545C}" type="sibTrans" cxnId="{B07C57AC-1EF6-4422-B108-60D3A9FE1218}">
      <dgm:prSet/>
      <dgm:spPr/>
      <dgm:t>
        <a:bodyPr/>
        <a:lstStyle/>
        <a:p>
          <a:endParaRPr lang="en-US"/>
        </a:p>
      </dgm:t>
    </dgm:pt>
    <dgm:pt modelId="{964BD0DF-FF6F-4973-85A9-E353CBB96C0F}">
      <dgm:prSet phldrT="[Text]"/>
      <dgm:spPr/>
      <dgm:t>
        <a:bodyPr/>
        <a:lstStyle/>
        <a:p>
          <a:r>
            <a:rPr lang="en-US"/>
            <a:t>Flexibility</a:t>
          </a:r>
        </a:p>
      </dgm:t>
    </dgm:pt>
    <dgm:pt modelId="{809ECF7D-7AB5-4100-8383-ACC78BB66D7A}" type="parTrans" cxnId="{EFE3BFE0-713A-43B9-B1A4-0C87EC4C2B9B}">
      <dgm:prSet/>
      <dgm:spPr/>
      <dgm:t>
        <a:bodyPr/>
        <a:lstStyle/>
        <a:p>
          <a:endParaRPr lang="en-US"/>
        </a:p>
      </dgm:t>
    </dgm:pt>
    <dgm:pt modelId="{A01653E6-01F8-453F-8A44-E8E13E501FAE}" type="sibTrans" cxnId="{EFE3BFE0-713A-43B9-B1A4-0C87EC4C2B9B}">
      <dgm:prSet/>
      <dgm:spPr/>
      <dgm:t>
        <a:bodyPr/>
        <a:lstStyle/>
        <a:p>
          <a:endParaRPr lang="en-US"/>
        </a:p>
      </dgm:t>
    </dgm:pt>
    <dgm:pt modelId="{38FE3B2F-C345-47A8-BB3B-F67774920714}">
      <dgm:prSet phldrT="[Text]"/>
      <dgm:spPr/>
      <dgm:t>
        <a:bodyPr/>
        <a:lstStyle/>
        <a:p>
          <a:r>
            <a:rPr lang="en-US"/>
            <a:t>Strong pipeline</a:t>
          </a:r>
        </a:p>
      </dgm:t>
    </dgm:pt>
    <dgm:pt modelId="{2DA0F48F-3680-4F53-8156-A2879905A78C}" type="parTrans" cxnId="{2591AE62-9CEE-4346-9FAA-8B8D30ADD17A}">
      <dgm:prSet/>
      <dgm:spPr/>
      <dgm:t>
        <a:bodyPr/>
        <a:lstStyle/>
        <a:p>
          <a:endParaRPr lang="en-US"/>
        </a:p>
      </dgm:t>
    </dgm:pt>
    <dgm:pt modelId="{0AD6397F-196A-49A9-8B32-CA95211DA452}" type="sibTrans" cxnId="{2591AE62-9CEE-4346-9FAA-8B8D30ADD17A}">
      <dgm:prSet/>
      <dgm:spPr/>
      <dgm:t>
        <a:bodyPr/>
        <a:lstStyle/>
        <a:p>
          <a:endParaRPr lang="en-US"/>
        </a:p>
      </dgm:t>
    </dgm:pt>
    <dgm:pt modelId="{3DCB3171-1BA0-4EC8-95F8-C36C6943ADDB}">
      <dgm:prSet phldrT="[Text]"/>
      <dgm:spPr/>
      <dgm:t>
        <a:bodyPr/>
        <a:lstStyle/>
        <a:p>
          <a:r>
            <a:rPr lang="en-US"/>
            <a:t>Continuity</a:t>
          </a:r>
        </a:p>
      </dgm:t>
    </dgm:pt>
    <dgm:pt modelId="{3880B688-0539-4683-B86A-BD381B84C3C2}" type="parTrans" cxnId="{CA45BB15-E63D-48A9-AC54-9ED67E616B92}">
      <dgm:prSet/>
      <dgm:spPr/>
      <dgm:t>
        <a:bodyPr/>
        <a:lstStyle/>
        <a:p>
          <a:endParaRPr lang="en-US"/>
        </a:p>
      </dgm:t>
    </dgm:pt>
    <dgm:pt modelId="{54C5E2A5-04C6-4B95-A809-048BA8C97482}" type="sibTrans" cxnId="{CA45BB15-E63D-48A9-AC54-9ED67E616B92}">
      <dgm:prSet/>
      <dgm:spPr/>
      <dgm:t>
        <a:bodyPr/>
        <a:lstStyle/>
        <a:p>
          <a:endParaRPr lang="en-US"/>
        </a:p>
      </dgm:t>
    </dgm:pt>
    <dgm:pt modelId="{5BFD832F-76BE-4BCE-8B10-0A200454D472}" type="pres">
      <dgm:prSet presAssocID="{33226D13-3599-4FA0-B9F3-4C77014BD285}" presName="Name0" presStyleCnt="0">
        <dgm:presLayoutVars>
          <dgm:dir/>
          <dgm:animLvl val="lvl"/>
          <dgm:resizeHandles val="exact"/>
        </dgm:presLayoutVars>
      </dgm:prSet>
      <dgm:spPr/>
    </dgm:pt>
    <dgm:pt modelId="{C9A99172-FB90-4B59-AA7A-9915B911E86B}" type="pres">
      <dgm:prSet presAssocID="{056C7C71-B1D4-4BA2-A429-40B210D33DE9}" presName="composite" presStyleCnt="0"/>
      <dgm:spPr/>
    </dgm:pt>
    <dgm:pt modelId="{3B00E1FB-EC33-4C47-B0C9-612116D8B3D6}" type="pres">
      <dgm:prSet presAssocID="{056C7C71-B1D4-4BA2-A429-40B210D33DE9}" presName="parTx" presStyleLbl="alignNode1" presStyleIdx="0" presStyleCnt="3">
        <dgm:presLayoutVars>
          <dgm:chMax val="0"/>
          <dgm:chPref val="0"/>
          <dgm:bulletEnabled val="1"/>
        </dgm:presLayoutVars>
      </dgm:prSet>
      <dgm:spPr/>
    </dgm:pt>
    <dgm:pt modelId="{E883E2FD-D98A-4FC8-B74F-DC1079089257}" type="pres">
      <dgm:prSet presAssocID="{056C7C71-B1D4-4BA2-A429-40B210D33DE9}" presName="desTx" presStyleLbl="alignAccFollowNode1" presStyleIdx="0" presStyleCnt="3">
        <dgm:presLayoutVars>
          <dgm:bulletEnabled val="1"/>
        </dgm:presLayoutVars>
      </dgm:prSet>
      <dgm:spPr/>
    </dgm:pt>
    <dgm:pt modelId="{EBA18985-5C89-4049-BB4D-02FEF5C45A6D}" type="pres">
      <dgm:prSet presAssocID="{70894934-B758-4E8E-BC7E-AA052DE11609}" presName="space" presStyleCnt="0"/>
      <dgm:spPr/>
    </dgm:pt>
    <dgm:pt modelId="{C1C43CC1-E028-40F9-992E-C69E6DC35D19}" type="pres">
      <dgm:prSet presAssocID="{FBF6E9CF-4A66-40D9-9F3F-E17EF5ADEB95}" presName="composite" presStyleCnt="0"/>
      <dgm:spPr/>
    </dgm:pt>
    <dgm:pt modelId="{420976CE-9EB6-44ED-8D66-16EAF0E28354}" type="pres">
      <dgm:prSet presAssocID="{FBF6E9CF-4A66-40D9-9F3F-E17EF5ADEB95}" presName="parTx" presStyleLbl="alignNode1" presStyleIdx="1" presStyleCnt="3">
        <dgm:presLayoutVars>
          <dgm:chMax val="0"/>
          <dgm:chPref val="0"/>
          <dgm:bulletEnabled val="1"/>
        </dgm:presLayoutVars>
      </dgm:prSet>
      <dgm:spPr/>
    </dgm:pt>
    <dgm:pt modelId="{7BB63997-C6EE-42D6-8344-D06433908920}" type="pres">
      <dgm:prSet presAssocID="{FBF6E9CF-4A66-40D9-9F3F-E17EF5ADEB95}" presName="desTx" presStyleLbl="alignAccFollowNode1" presStyleIdx="1" presStyleCnt="3">
        <dgm:presLayoutVars>
          <dgm:bulletEnabled val="1"/>
        </dgm:presLayoutVars>
      </dgm:prSet>
      <dgm:spPr/>
    </dgm:pt>
    <dgm:pt modelId="{D82691D1-0601-463A-81A7-54BBF65CAE05}" type="pres">
      <dgm:prSet presAssocID="{5BA1C4B6-8342-4109-A5DA-78F39EA1F624}" presName="space" presStyleCnt="0"/>
      <dgm:spPr/>
    </dgm:pt>
    <dgm:pt modelId="{24F8178F-C8EF-46E3-A5F3-A5DCB32E9D21}" type="pres">
      <dgm:prSet presAssocID="{2F5B8EB2-03D2-45FA-A4F6-6A4CD4F386DB}" presName="composite" presStyleCnt="0"/>
      <dgm:spPr/>
    </dgm:pt>
    <dgm:pt modelId="{C9EC0845-D0ED-4299-AAE4-E58F29B682BC}" type="pres">
      <dgm:prSet presAssocID="{2F5B8EB2-03D2-45FA-A4F6-6A4CD4F386DB}" presName="parTx" presStyleLbl="alignNode1" presStyleIdx="2" presStyleCnt="3">
        <dgm:presLayoutVars>
          <dgm:chMax val="0"/>
          <dgm:chPref val="0"/>
          <dgm:bulletEnabled val="1"/>
        </dgm:presLayoutVars>
      </dgm:prSet>
      <dgm:spPr/>
    </dgm:pt>
    <dgm:pt modelId="{3DF26A02-C4EC-4582-950F-5132C634640F}" type="pres">
      <dgm:prSet presAssocID="{2F5B8EB2-03D2-45FA-A4F6-6A4CD4F386DB}" presName="desTx" presStyleLbl="alignAccFollowNode1" presStyleIdx="2" presStyleCnt="3">
        <dgm:presLayoutVars>
          <dgm:bulletEnabled val="1"/>
        </dgm:presLayoutVars>
      </dgm:prSet>
      <dgm:spPr/>
    </dgm:pt>
  </dgm:ptLst>
  <dgm:cxnLst>
    <dgm:cxn modelId="{4B7E7201-21A5-406C-9091-88E5B4C94532}" type="presOf" srcId="{964BD0DF-FF6F-4973-85A9-E353CBB96C0F}" destId="{E883E2FD-D98A-4FC8-B74F-DC1079089257}" srcOrd="0" destOrd="1" presId="urn:microsoft.com/office/officeart/2005/8/layout/hList1"/>
    <dgm:cxn modelId="{D52FEC08-00E2-4590-A6C6-B95ABDF43F2C}" type="presOf" srcId="{3DCB3171-1BA0-4EC8-95F8-C36C6943ADDB}" destId="{3DF26A02-C4EC-4582-950F-5132C634640F}" srcOrd="0" destOrd="2" presId="urn:microsoft.com/office/officeart/2005/8/layout/hList1"/>
    <dgm:cxn modelId="{CA45BB15-E63D-48A9-AC54-9ED67E616B92}" srcId="{2F5B8EB2-03D2-45FA-A4F6-6A4CD4F386DB}" destId="{3DCB3171-1BA0-4EC8-95F8-C36C6943ADDB}" srcOrd="2" destOrd="0" parTransId="{3880B688-0539-4683-B86A-BD381B84C3C2}" sibTransId="{54C5E2A5-04C6-4B95-A809-048BA8C97482}"/>
    <dgm:cxn modelId="{8550E316-C4B9-4879-9108-27D703718818}" srcId="{FBF6E9CF-4A66-40D9-9F3F-E17EF5ADEB95}" destId="{2453829D-74EC-4DDC-A100-AC2B9DFF0795}" srcOrd="2" destOrd="0" parTransId="{A5DE443B-6591-439C-9FF4-66D67E6AD870}" sibTransId="{4D9A220F-27E3-4A8C-8CDF-C34A1621465F}"/>
    <dgm:cxn modelId="{E397A61D-B7F2-4DEF-9511-83961AD2BB04}" srcId="{FBF6E9CF-4A66-40D9-9F3F-E17EF5ADEB95}" destId="{D1E99BBD-4500-4E33-8FBF-4FB5F7D6485E}" srcOrd="3" destOrd="0" parTransId="{2153414E-87F2-41C8-81A8-3CC27890B341}" sibTransId="{7363CB85-553B-4E82-9192-3758B9C9D79D}"/>
    <dgm:cxn modelId="{64406E34-D86D-4F14-B465-9AC841EEF666}" type="presOf" srcId="{837015C3-A578-4D1E-96A1-ECB4A4DD15E4}" destId="{3DF26A02-C4EC-4582-950F-5132C634640F}" srcOrd="0" destOrd="1" presId="urn:microsoft.com/office/officeart/2005/8/layout/hList1"/>
    <dgm:cxn modelId="{BF9A3239-1FA8-46E4-8622-EE86657C6CE0}" type="presOf" srcId="{D32CB031-9453-4106-B5D9-5EE941677FC4}" destId="{3DF26A02-C4EC-4582-950F-5132C634640F}" srcOrd="0" destOrd="0" presId="urn:microsoft.com/office/officeart/2005/8/layout/hList1"/>
    <dgm:cxn modelId="{CF8B9461-15B5-4376-80B4-5B56FFB5A41A}" type="presOf" srcId="{4EE1066C-3518-490F-9DE2-A422FCE644EE}" destId="{7BB63997-C6EE-42D6-8344-D06433908920}" srcOrd="0" destOrd="0" presId="urn:microsoft.com/office/officeart/2005/8/layout/hList1"/>
    <dgm:cxn modelId="{B2F11962-12C7-460D-B4C2-364C745D225D}" type="presOf" srcId="{33226D13-3599-4FA0-B9F3-4C77014BD285}" destId="{5BFD832F-76BE-4BCE-8B10-0A200454D472}" srcOrd="0" destOrd="0" presId="urn:microsoft.com/office/officeart/2005/8/layout/hList1"/>
    <dgm:cxn modelId="{2591AE62-9CEE-4346-9FAA-8B8D30ADD17A}" srcId="{056C7C71-B1D4-4BA2-A429-40B210D33DE9}" destId="{38FE3B2F-C345-47A8-BB3B-F67774920714}" srcOrd="3" destOrd="0" parTransId="{2DA0F48F-3680-4F53-8156-A2879905A78C}" sibTransId="{0AD6397F-196A-49A9-8B32-CA95211DA452}"/>
    <dgm:cxn modelId="{D751426E-CEA4-4CDD-BD07-34FCEFD8D9FB}" srcId="{33226D13-3599-4FA0-B9F3-4C77014BD285}" destId="{2F5B8EB2-03D2-45FA-A4F6-6A4CD4F386DB}" srcOrd="2" destOrd="0" parTransId="{7264AA6A-6B71-4052-8347-0177F4AEA869}" sibTransId="{3869FAF5-B00A-4DEE-A391-826EEC87382D}"/>
    <dgm:cxn modelId="{B43E054F-BC51-4B69-885F-C967487166AC}" type="presOf" srcId="{2F5B8EB2-03D2-45FA-A4F6-6A4CD4F386DB}" destId="{C9EC0845-D0ED-4299-AAE4-E58F29B682BC}" srcOrd="0" destOrd="0" presId="urn:microsoft.com/office/officeart/2005/8/layout/hList1"/>
    <dgm:cxn modelId="{39AE5356-16CE-4BAC-AD14-2A1633A7873C}" type="presOf" srcId="{38FE3B2F-C345-47A8-BB3B-F67774920714}" destId="{E883E2FD-D98A-4FC8-B74F-DC1079089257}" srcOrd="0" destOrd="3" presId="urn:microsoft.com/office/officeart/2005/8/layout/hList1"/>
    <dgm:cxn modelId="{56D4FB56-8C14-4FB2-A07A-86C362335707}" type="presOf" srcId="{FBF6E9CF-4A66-40D9-9F3F-E17EF5ADEB95}" destId="{420976CE-9EB6-44ED-8D66-16EAF0E28354}" srcOrd="0" destOrd="0" presId="urn:microsoft.com/office/officeart/2005/8/layout/hList1"/>
    <dgm:cxn modelId="{18BAAD58-E6C4-4683-8177-394EBFA90241}" srcId="{FBF6E9CF-4A66-40D9-9F3F-E17EF5ADEB95}" destId="{F77F13EF-B22A-48AC-AD70-F3AE2A8C4A94}" srcOrd="1" destOrd="0" parTransId="{636BAB6F-8FAA-446A-898D-7AEE00A0015B}" sibTransId="{0126BCFD-C053-44AD-99B0-E4D445F23DB2}"/>
    <dgm:cxn modelId="{285A5079-51BC-42EE-94E3-FB6D9AF8935A}" type="presOf" srcId="{58CAF7A8-7C6C-4121-A678-7FDCA59CFE1D}" destId="{E883E2FD-D98A-4FC8-B74F-DC1079089257}" srcOrd="0" destOrd="2" presId="urn:microsoft.com/office/officeart/2005/8/layout/hList1"/>
    <dgm:cxn modelId="{8F66BFA0-CC9F-4356-9356-52CC7E55263F}" srcId="{2F5B8EB2-03D2-45FA-A4F6-6A4CD4F386DB}" destId="{837015C3-A578-4D1E-96A1-ECB4A4DD15E4}" srcOrd="1" destOrd="0" parTransId="{9F0C22AA-D074-4373-8070-2B0EEB29034F}" sibTransId="{DAEEE8EC-B1D3-42FF-BAD7-016557AF3733}"/>
    <dgm:cxn modelId="{6B2B00A6-7377-4F6B-9F47-16B51DCE480B}" type="presOf" srcId="{979D2557-87DE-4FEB-B07B-3F1CA0DE05D1}" destId="{E883E2FD-D98A-4FC8-B74F-DC1079089257}" srcOrd="0" destOrd="0" presId="urn:microsoft.com/office/officeart/2005/8/layout/hList1"/>
    <dgm:cxn modelId="{B07C57AC-1EF6-4422-B108-60D3A9FE1218}" srcId="{056C7C71-B1D4-4BA2-A429-40B210D33DE9}" destId="{979D2557-87DE-4FEB-B07B-3F1CA0DE05D1}" srcOrd="0" destOrd="0" parTransId="{2B3A992B-A7B7-4CA7-9EC9-EFB4DFA9DC69}" sibTransId="{FBEE0F96-C832-43D8-89EE-A3C2BABF545C}"/>
    <dgm:cxn modelId="{AEE391AE-1A12-4C74-943A-8AD8319B4872}" type="presOf" srcId="{2453829D-74EC-4DDC-A100-AC2B9DFF0795}" destId="{7BB63997-C6EE-42D6-8344-D06433908920}" srcOrd="0" destOrd="2" presId="urn:microsoft.com/office/officeart/2005/8/layout/hList1"/>
    <dgm:cxn modelId="{43D3CEB3-810C-4599-B538-524E74D48990}" type="presOf" srcId="{F77F13EF-B22A-48AC-AD70-F3AE2A8C4A94}" destId="{7BB63997-C6EE-42D6-8344-D06433908920}" srcOrd="0" destOrd="1" presId="urn:microsoft.com/office/officeart/2005/8/layout/hList1"/>
    <dgm:cxn modelId="{51459AC7-D238-46AD-BFF3-16C26BF113E3}" type="presOf" srcId="{D1E99BBD-4500-4E33-8FBF-4FB5F7D6485E}" destId="{7BB63997-C6EE-42D6-8344-D06433908920}" srcOrd="0" destOrd="3" presId="urn:microsoft.com/office/officeart/2005/8/layout/hList1"/>
    <dgm:cxn modelId="{77A810DB-E8FB-4D19-A092-EE024EDDF04E}" srcId="{2F5B8EB2-03D2-45FA-A4F6-6A4CD4F386DB}" destId="{D32CB031-9453-4106-B5D9-5EE941677FC4}" srcOrd="0" destOrd="0" parTransId="{217B9874-D0EE-4E86-A831-5E3275C7BEC1}" sibTransId="{19A81FB3-28CE-4765-9A94-DC9C98472393}"/>
    <dgm:cxn modelId="{EFE3BFE0-713A-43B9-B1A4-0C87EC4C2B9B}" srcId="{056C7C71-B1D4-4BA2-A429-40B210D33DE9}" destId="{964BD0DF-FF6F-4973-85A9-E353CBB96C0F}" srcOrd="1" destOrd="0" parTransId="{809ECF7D-7AB5-4100-8383-ACC78BB66D7A}" sibTransId="{A01653E6-01F8-453F-8A44-E8E13E501FAE}"/>
    <dgm:cxn modelId="{C48332E3-5EB3-455C-BAA1-F55962337FF3}" srcId="{33226D13-3599-4FA0-B9F3-4C77014BD285}" destId="{056C7C71-B1D4-4BA2-A429-40B210D33DE9}" srcOrd="0" destOrd="0" parTransId="{E9901375-A938-4854-8000-D0EB9D505F80}" sibTransId="{70894934-B758-4E8E-BC7E-AA052DE11609}"/>
    <dgm:cxn modelId="{12E988E9-A923-44DD-B121-833EC3F04494}" srcId="{056C7C71-B1D4-4BA2-A429-40B210D33DE9}" destId="{58CAF7A8-7C6C-4121-A678-7FDCA59CFE1D}" srcOrd="2" destOrd="0" parTransId="{5F61AC95-7A1A-4ACB-80F9-67A3DD3A6C8E}" sibTransId="{D5FD2D2D-7678-4CDE-8C87-1D340B73EBC1}"/>
    <dgm:cxn modelId="{C3949DEC-C3D1-4F15-9112-DD9465555E92}" srcId="{33226D13-3599-4FA0-B9F3-4C77014BD285}" destId="{FBF6E9CF-4A66-40D9-9F3F-E17EF5ADEB95}" srcOrd="1" destOrd="0" parTransId="{4F9CB5DE-CC03-4DF0-A931-AE4BB67FC39D}" sibTransId="{5BA1C4B6-8342-4109-A5DA-78F39EA1F624}"/>
    <dgm:cxn modelId="{4E6066ED-0A17-4B6E-A69C-92A0B5673B31}" srcId="{FBF6E9CF-4A66-40D9-9F3F-E17EF5ADEB95}" destId="{4EE1066C-3518-490F-9DE2-A422FCE644EE}" srcOrd="0" destOrd="0" parTransId="{12F37AAA-7A12-4B43-9894-09F84381BFDB}" sibTransId="{9C948AB5-64A0-41D1-8418-F5C6608C0EA9}"/>
    <dgm:cxn modelId="{BDCB6EF4-4FC8-48A0-BDCF-0554E4CC6637}" type="presOf" srcId="{056C7C71-B1D4-4BA2-A429-40B210D33DE9}" destId="{3B00E1FB-EC33-4C47-B0C9-612116D8B3D6}" srcOrd="0" destOrd="0" presId="urn:microsoft.com/office/officeart/2005/8/layout/hList1"/>
    <dgm:cxn modelId="{5D390E36-F2BE-4B95-82C3-9F350E6ADFCC}" type="presParOf" srcId="{5BFD832F-76BE-4BCE-8B10-0A200454D472}" destId="{C9A99172-FB90-4B59-AA7A-9915B911E86B}" srcOrd="0" destOrd="0" presId="urn:microsoft.com/office/officeart/2005/8/layout/hList1"/>
    <dgm:cxn modelId="{3AF3839C-8872-454E-83D1-424C0BAA3D3A}" type="presParOf" srcId="{C9A99172-FB90-4B59-AA7A-9915B911E86B}" destId="{3B00E1FB-EC33-4C47-B0C9-612116D8B3D6}" srcOrd="0" destOrd="0" presId="urn:microsoft.com/office/officeart/2005/8/layout/hList1"/>
    <dgm:cxn modelId="{B80642BA-1DF7-4385-9B90-ADBF260F9129}" type="presParOf" srcId="{C9A99172-FB90-4B59-AA7A-9915B911E86B}" destId="{E883E2FD-D98A-4FC8-B74F-DC1079089257}" srcOrd="1" destOrd="0" presId="urn:microsoft.com/office/officeart/2005/8/layout/hList1"/>
    <dgm:cxn modelId="{9AA7EB5A-A92C-4290-ACAB-8A31C3F36618}" type="presParOf" srcId="{5BFD832F-76BE-4BCE-8B10-0A200454D472}" destId="{EBA18985-5C89-4049-BB4D-02FEF5C45A6D}" srcOrd="1" destOrd="0" presId="urn:microsoft.com/office/officeart/2005/8/layout/hList1"/>
    <dgm:cxn modelId="{0421E5EA-F456-48E6-9F38-9E09B47B328E}" type="presParOf" srcId="{5BFD832F-76BE-4BCE-8B10-0A200454D472}" destId="{C1C43CC1-E028-40F9-992E-C69E6DC35D19}" srcOrd="2" destOrd="0" presId="urn:microsoft.com/office/officeart/2005/8/layout/hList1"/>
    <dgm:cxn modelId="{997468FA-0022-4F8F-8749-D8081156AC09}" type="presParOf" srcId="{C1C43CC1-E028-40F9-992E-C69E6DC35D19}" destId="{420976CE-9EB6-44ED-8D66-16EAF0E28354}" srcOrd="0" destOrd="0" presId="urn:microsoft.com/office/officeart/2005/8/layout/hList1"/>
    <dgm:cxn modelId="{14395979-647F-4144-9FAE-91BAF0369D88}" type="presParOf" srcId="{C1C43CC1-E028-40F9-992E-C69E6DC35D19}" destId="{7BB63997-C6EE-42D6-8344-D06433908920}" srcOrd="1" destOrd="0" presId="urn:microsoft.com/office/officeart/2005/8/layout/hList1"/>
    <dgm:cxn modelId="{93AF466A-6335-4AED-A7FC-5165B14B670F}" type="presParOf" srcId="{5BFD832F-76BE-4BCE-8B10-0A200454D472}" destId="{D82691D1-0601-463A-81A7-54BBF65CAE05}" srcOrd="3" destOrd="0" presId="urn:microsoft.com/office/officeart/2005/8/layout/hList1"/>
    <dgm:cxn modelId="{383EF239-91B1-4921-AF46-82F9F6DEF8DD}" type="presParOf" srcId="{5BFD832F-76BE-4BCE-8B10-0A200454D472}" destId="{24F8178F-C8EF-46E3-A5F3-A5DCB32E9D21}" srcOrd="4" destOrd="0" presId="urn:microsoft.com/office/officeart/2005/8/layout/hList1"/>
    <dgm:cxn modelId="{AF041B22-151B-4AE6-843D-F87A14CA6CAC}" type="presParOf" srcId="{24F8178F-C8EF-46E3-A5F3-A5DCB32E9D21}" destId="{C9EC0845-D0ED-4299-AAE4-E58F29B682BC}" srcOrd="0" destOrd="0" presId="urn:microsoft.com/office/officeart/2005/8/layout/hList1"/>
    <dgm:cxn modelId="{72FF6FD9-9FE8-4002-B037-785AD5F77574}" type="presParOf" srcId="{24F8178F-C8EF-46E3-A5F3-A5DCB32E9D21}" destId="{3DF26A02-C4EC-4582-950F-5132C634640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9329AF-B949-4B98-8F18-CE6495F1AA3F}" type="doc">
      <dgm:prSet loTypeId="urn:microsoft.com/office/officeart/2009/3/layout/StepUpProcess" loCatId="process" qsTypeId="urn:microsoft.com/office/officeart/2005/8/quickstyle/simple5" qsCatId="simple" csTypeId="urn:microsoft.com/office/officeart/2005/8/colors/colorful4" csCatId="colorful" phldr="1"/>
      <dgm:spPr/>
      <dgm:t>
        <a:bodyPr/>
        <a:lstStyle/>
        <a:p>
          <a:endParaRPr lang="en-US"/>
        </a:p>
      </dgm:t>
    </dgm:pt>
    <dgm:pt modelId="{55A50143-153D-4354-B424-6AE2A3364CBF}">
      <dgm:prSet phldrT="[Text]"/>
      <dgm:spPr/>
      <dgm:t>
        <a:bodyPr/>
        <a:lstStyle/>
        <a:p>
          <a:r>
            <a:rPr lang="en-US" b="1"/>
            <a:t>Getting Started: </a:t>
          </a:r>
          <a:r>
            <a:rPr lang="en-US"/>
            <a:t>Foundational Skills</a:t>
          </a:r>
        </a:p>
      </dgm:t>
    </dgm:pt>
    <dgm:pt modelId="{F0415771-79E4-4476-8D41-860ECA4C0BA4}" type="parTrans" cxnId="{34A1FBE1-7DEE-4E36-84D6-791D9DE1F0D4}">
      <dgm:prSet/>
      <dgm:spPr/>
      <dgm:t>
        <a:bodyPr/>
        <a:lstStyle/>
        <a:p>
          <a:endParaRPr lang="en-US"/>
        </a:p>
      </dgm:t>
    </dgm:pt>
    <dgm:pt modelId="{14F8F90D-1E1C-48AF-868A-2B99A1E7D0D1}" type="sibTrans" cxnId="{34A1FBE1-7DEE-4E36-84D6-791D9DE1F0D4}">
      <dgm:prSet/>
      <dgm:spPr/>
      <dgm:t>
        <a:bodyPr/>
        <a:lstStyle/>
        <a:p>
          <a:endParaRPr lang="en-US"/>
        </a:p>
      </dgm:t>
    </dgm:pt>
    <dgm:pt modelId="{94A9F670-F94A-4F07-9E9E-DAFEF3AF1D35}">
      <dgm:prSet phldrT="[Text]"/>
      <dgm:spPr/>
      <dgm:t>
        <a:bodyPr/>
        <a:lstStyle/>
        <a:p>
          <a:r>
            <a:rPr lang="en-US" b="1"/>
            <a:t>Gaining Experience: </a:t>
          </a:r>
          <a:r>
            <a:rPr lang="en-US"/>
            <a:t>Intermediate Practice</a:t>
          </a:r>
        </a:p>
      </dgm:t>
    </dgm:pt>
    <dgm:pt modelId="{7F5DA26F-97D9-44A1-A62A-202D0D509C8D}" type="parTrans" cxnId="{0743B222-56E7-4341-A802-DA33A262E346}">
      <dgm:prSet/>
      <dgm:spPr/>
      <dgm:t>
        <a:bodyPr/>
        <a:lstStyle/>
        <a:p>
          <a:endParaRPr lang="en-US"/>
        </a:p>
      </dgm:t>
    </dgm:pt>
    <dgm:pt modelId="{582C6251-F98D-4994-9626-33BDAF4E0095}" type="sibTrans" cxnId="{0743B222-56E7-4341-A802-DA33A262E346}">
      <dgm:prSet/>
      <dgm:spPr/>
      <dgm:t>
        <a:bodyPr/>
        <a:lstStyle/>
        <a:p>
          <a:endParaRPr lang="en-US"/>
        </a:p>
      </dgm:t>
    </dgm:pt>
    <dgm:pt modelId="{026CC687-E6E8-46FB-A82D-6EFEBA200B54}">
      <dgm:prSet phldrT="[Text]"/>
      <dgm:spPr/>
      <dgm:t>
        <a:bodyPr/>
        <a:lstStyle/>
        <a:p>
          <a:r>
            <a:rPr lang="en-US" b="1"/>
            <a:t>Transitioning from Teacher Candidate to Novice Teacher: </a:t>
          </a:r>
          <a:r>
            <a:rPr lang="en-US"/>
            <a:t>Advanced Preparation</a:t>
          </a:r>
        </a:p>
      </dgm:t>
    </dgm:pt>
    <dgm:pt modelId="{8F40A76B-D6E8-4707-9D96-DF6255A5EACA}" type="parTrans" cxnId="{7D1DC6B0-C69D-4A99-A9D3-7881F27B45D6}">
      <dgm:prSet/>
      <dgm:spPr/>
      <dgm:t>
        <a:bodyPr/>
        <a:lstStyle/>
        <a:p>
          <a:endParaRPr lang="en-US"/>
        </a:p>
      </dgm:t>
    </dgm:pt>
    <dgm:pt modelId="{A74E4983-29CC-4B18-AA41-038252C50427}" type="sibTrans" cxnId="{7D1DC6B0-C69D-4A99-A9D3-7881F27B45D6}">
      <dgm:prSet/>
      <dgm:spPr/>
      <dgm:t>
        <a:bodyPr/>
        <a:lstStyle/>
        <a:p>
          <a:endParaRPr lang="en-US"/>
        </a:p>
      </dgm:t>
    </dgm:pt>
    <dgm:pt modelId="{DFE56B8A-FB3B-4C7D-BA25-2EAB79974F36}" type="pres">
      <dgm:prSet presAssocID="{649329AF-B949-4B98-8F18-CE6495F1AA3F}" presName="rootnode" presStyleCnt="0">
        <dgm:presLayoutVars>
          <dgm:chMax/>
          <dgm:chPref/>
          <dgm:dir/>
          <dgm:animLvl val="lvl"/>
        </dgm:presLayoutVars>
      </dgm:prSet>
      <dgm:spPr/>
    </dgm:pt>
    <dgm:pt modelId="{AEC8A319-A868-4AA7-B1E7-58502703F4F8}" type="pres">
      <dgm:prSet presAssocID="{55A50143-153D-4354-B424-6AE2A3364CBF}" presName="composite" presStyleCnt="0"/>
      <dgm:spPr/>
    </dgm:pt>
    <dgm:pt modelId="{3B2C28BC-8B60-47E2-B158-5FDCC60BA81C}" type="pres">
      <dgm:prSet presAssocID="{55A50143-153D-4354-B424-6AE2A3364CBF}" presName="LShape" presStyleLbl="alignNode1" presStyleIdx="0" presStyleCnt="5"/>
      <dgm:spPr/>
    </dgm:pt>
    <dgm:pt modelId="{A935AE81-7930-49F8-B65E-7A5A90A9D3F9}" type="pres">
      <dgm:prSet presAssocID="{55A50143-153D-4354-B424-6AE2A3364CBF}" presName="ParentText" presStyleLbl="revTx" presStyleIdx="0" presStyleCnt="3">
        <dgm:presLayoutVars>
          <dgm:chMax val="0"/>
          <dgm:chPref val="0"/>
          <dgm:bulletEnabled val="1"/>
        </dgm:presLayoutVars>
      </dgm:prSet>
      <dgm:spPr/>
    </dgm:pt>
    <dgm:pt modelId="{35646150-A7D1-47C0-97CE-5CFC1E86A166}" type="pres">
      <dgm:prSet presAssocID="{55A50143-153D-4354-B424-6AE2A3364CBF}" presName="Triangle" presStyleLbl="alignNode1" presStyleIdx="1" presStyleCnt="5"/>
      <dgm:spPr/>
    </dgm:pt>
    <dgm:pt modelId="{B4FAEE93-8CDA-4561-A1C4-3FD1AD7C3F72}" type="pres">
      <dgm:prSet presAssocID="{14F8F90D-1E1C-48AF-868A-2B99A1E7D0D1}" presName="sibTrans" presStyleCnt="0"/>
      <dgm:spPr/>
    </dgm:pt>
    <dgm:pt modelId="{FB83533F-640E-4FFC-B19A-8F1803CAD9D7}" type="pres">
      <dgm:prSet presAssocID="{14F8F90D-1E1C-48AF-868A-2B99A1E7D0D1}" presName="space" presStyleCnt="0"/>
      <dgm:spPr/>
    </dgm:pt>
    <dgm:pt modelId="{8D38DAD0-11C4-472D-AA96-4759AFA3FE43}" type="pres">
      <dgm:prSet presAssocID="{94A9F670-F94A-4F07-9E9E-DAFEF3AF1D35}" presName="composite" presStyleCnt="0"/>
      <dgm:spPr/>
    </dgm:pt>
    <dgm:pt modelId="{8760F300-3AA5-4B87-B609-B5BA4DBAA738}" type="pres">
      <dgm:prSet presAssocID="{94A9F670-F94A-4F07-9E9E-DAFEF3AF1D35}" presName="LShape" presStyleLbl="alignNode1" presStyleIdx="2" presStyleCnt="5"/>
      <dgm:spPr/>
    </dgm:pt>
    <dgm:pt modelId="{0A449A74-A46F-4E07-9EAA-E63F45F7A794}" type="pres">
      <dgm:prSet presAssocID="{94A9F670-F94A-4F07-9E9E-DAFEF3AF1D35}" presName="ParentText" presStyleLbl="revTx" presStyleIdx="1" presStyleCnt="3">
        <dgm:presLayoutVars>
          <dgm:chMax val="0"/>
          <dgm:chPref val="0"/>
          <dgm:bulletEnabled val="1"/>
        </dgm:presLayoutVars>
      </dgm:prSet>
      <dgm:spPr/>
    </dgm:pt>
    <dgm:pt modelId="{1A58F324-29EB-4A6F-88D9-9843042FCE5B}" type="pres">
      <dgm:prSet presAssocID="{94A9F670-F94A-4F07-9E9E-DAFEF3AF1D35}" presName="Triangle" presStyleLbl="alignNode1" presStyleIdx="3" presStyleCnt="5"/>
      <dgm:spPr/>
    </dgm:pt>
    <dgm:pt modelId="{6F657FA8-E665-4129-98D5-F0D48790A5DC}" type="pres">
      <dgm:prSet presAssocID="{582C6251-F98D-4994-9626-33BDAF4E0095}" presName="sibTrans" presStyleCnt="0"/>
      <dgm:spPr/>
    </dgm:pt>
    <dgm:pt modelId="{22EE2B6C-FF3A-4801-908B-01FA3F34F638}" type="pres">
      <dgm:prSet presAssocID="{582C6251-F98D-4994-9626-33BDAF4E0095}" presName="space" presStyleCnt="0"/>
      <dgm:spPr/>
    </dgm:pt>
    <dgm:pt modelId="{E31A61F1-66FC-4018-9F0F-5FA2D6CDB174}" type="pres">
      <dgm:prSet presAssocID="{026CC687-E6E8-46FB-A82D-6EFEBA200B54}" presName="composite" presStyleCnt="0"/>
      <dgm:spPr/>
    </dgm:pt>
    <dgm:pt modelId="{DE329223-6DED-4A04-ACE2-DD9AA6F7DF9B}" type="pres">
      <dgm:prSet presAssocID="{026CC687-E6E8-46FB-A82D-6EFEBA200B54}" presName="LShape" presStyleLbl="alignNode1" presStyleIdx="4" presStyleCnt="5"/>
      <dgm:spPr/>
    </dgm:pt>
    <dgm:pt modelId="{1A59A988-AB6E-47BB-B83B-65B1F9974064}" type="pres">
      <dgm:prSet presAssocID="{026CC687-E6E8-46FB-A82D-6EFEBA200B54}" presName="ParentText" presStyleLbl="revTx" presStyleIdx="2" presStyleCnt="3">
        <dgm:presLayoutVars>
          <dgm:chMax val="0"/>
          <dgm:chPref val="0"/>
          <dgm:bulletEnabled val="1"/>
        </dgm:presLayoutVars>
      </dgm:prSet>
      <dgm:spPr/>
    </dgm:pt>
  </dgm:ptLst>
  <dgm:cxnLst>
    <dgm:cxn modelId="{C6116303-0179-42E4-A56C-EAA9BB4A18A4}" type="presOf" srcId="{55A50143-153D-4354-B424-6AE2A3364CBF}" destId="{A935AE81-7930-49F8-B65E-7A5A90A9D3F9}" srcOrd="0" destOrd="0" presId="urn:microsoft.com/office/officeart/2009/3/layout/StepUpProcess"/>
    <dgm:cxn modelId="{A1F80906-3F65-4AD0-A49D-CD9058B38248}" type="presOf" srcId="{94A9F670-F94A-4F07-9E9E-DAFEF3AF1D35}" destId="{0A449A74-A46F-4E07-9EAA-E63F45F7A794}" srcOrd="0" destOrd="0" presId="urn:microsoft.com/office/officeart/2009/3/layout/StepUpProcess"/>
    <dgm:cxn modelId="{BDFD5013-50D5-4980-BF11-F90B80F330C6}" type="presOf" srcId="{649329AF-B949-4B98-8F18-CE6495F1AA3F}" destId="{DFE56B8A-FB3B-4C7D-BA25-2EAB79974F36}" srcOrd="0" destOrd="0" presId="urn:microsoft.com/office/officeart/2009/3/layout/StepUpProcess"/>
    <dgm:cxn modelId="{4AE82222-F336-4A72-9347-84CF3ED65D1E}" type="presOf" srcId="{026CC687-E6E8-46FB-A82D-6EFEBA200B54}" destId="{1A59A988-AB6E-47BB-B83B-65B1F9974064}" srcOrd="0" destOrd="0" presId="urn:microsoft.com/office/officeart/2009/3/layout/StepUpProcess"/>
    <dgm:cxn modelId="{0743B222-56E7-4341-A802-DA33A262E346}" srcId="{649329AF-B949-4B98-8F18-CE6495F1AA3F}" destId="{94A9F670-F94A-4F07-9E9E-DAFEF3AF1D35}" srcOrd="1" destOrd="0" parTransId="{7F5DA26F-97D9-44A1-A62A-202D0D509C8D}" sibTransId="{582C6251-F98D-4994-9626-33BDAF4E0095}"/>
    <dgm:cxn modelId="{7D1DC6B0-C69D-4A99-A9D3-7881F27B45D6}" srcId="{649329AF-B949-4B98-8F18-CE6495F1AA3F}" destId="{026CC687-E6E8-46FB-A82D-6EFEBA200B54}" srcOrd="2" destOrd="0" parTransId="{8F40A76B-D6E8-4707-9D96-DF6255A5EACA}" sibTransId="{A74E4983-29CC-4B18-AA41-038252C50427}"/>
    <dgm:cxn modelId="{34A1FBE1-7DEE-4E36-84D6-791D9DE1F0D4}" srcId="{649329AF-B949-4B98-8F18-CE6495F1AA3F}" destId="{55A50143-153D-4354-B424-6AE2A3364CBF}" srcOrd="0" destOrd="0" parTransId="{F0415771-79E4-4476-8D41-860ECA4C0BA4}" sibTransId="{14F8F90D-1E1C-48AF-868A-2B99A1E7D0D1}"/>
    <dgm:cxn modelId="{E1272F1B-D562-438B-B42F-115DCB199C9D}" type="presParOf" srcId="{DFE56B8A-FB3B-4C7D-BA25-2EAB79974F36}" destId="{AEC8A319-A868-4AA7-B1E7-58502703F4F8}" srcOrd="0" destOrd="0" presId="urn:microsoft.com/office/officeart/2009/3/layout/StepUpProcess"/>
    <dgm:cxn modelId="{F3D83865-ED5C-4C18-8874-4F6A499083D0}" type="presParOf" srcId="{AEC8A319-A868-4AA7-B1E7-58502703F4F8}" destId="{3B2C28BC-8B60-47E2-B158-5FDCC60BA81C}" srcOrd="0" destOrd="0" presId="urn:microsoft.com/office/officeart/2009/3/layout/StepUpProcess"/>
    <dgm:cxn modelId="{93215740-B9C7-4D58-858F-EDFE8C4A3E82}" type="presParOf" srcId="{AEC8A319-A868-4AA7-B1E7-58502703F4F8}" destId="{A935AE81-7930-49F8-B65E-7A5A90A9D3F9}" srcOrd="1" destOrd="0" presId="urn:microsoft.com/office/officeart/2009/3/layout/StepUpProcess"/>
    <dgm:cxn modelId="{E7DE7210-997E-496C-893B-2EED2F9F723A}" type="presParOf" srcId="{AEC8A319-A868-4AA7-B1E7-58502703F4F8}" destId="{35646150-A7D1-47C0-97CE-5CFC1E86A166}" srcOrd="2" destOrd="0" presId="urn:microsoft.com/office/officeart/2009/3/layout/StepUpProcess"/>
    <dgm:cxn modelId="{D127DF82-FDCC-4C15-B9B7-4199F522B1EB}" type="presParOf" srcId="{DFE56B8A-FB3B-4C7D-BA25-2EAB79974F36}" destId="{B4FAEE93-8CDA-4561-A1C4-3FD1AD7C3F72}" srcOrd="1" destOrd="0" presId="urn:microsoft.com/office/officeart/2009/3/layout/StepUpProcess"/>
    <dgm:cxn modelId="{53D96E69-4932-4AED-972D-2441726630E1}" type="presParOf" srcId="{B4FAEE93-8CDA-4561-A1C4-3FD1AD7C3F72}" destId="{FB83533F-640E-4FFC-B19A-8F1803CAD9D7}" srcOrd="0" destOrd="0" presId="urn:microsoft.com/office/officeart/2009/3/layout/StepUpProcess"/>
    <dgm:cxn modelId="{8DD1B5EB-BF23-4575-8632-8FC23D8CAEA7}" type="presParOf" srcId="{DFE56B8A-FB3B-4C7D-BA25-2EAB79974F36}" destId="{8D38DAD0-11C4-472D-AA96-4759AFA3FE43}" srcOrd="2" destOrd="0" presId="urn:microsoft.com/office/officeart/2009/3/layout/StepUpProcess"/>
    <dgm:cxn modelId="{7C9D6006-1EE3-43F3-9395-2DEF44C19534}" type="presParOf" srcId="{8D38DAD0-11C4-472D-AA96-4759AFA3FE43}" destId="{8760F300-3AA5-4B87-B609-B5BA4DBAA738}" srcOrd="0" destOrd="0" presId="urn:microsoft.com/office/officeart/2009/3/layout/StepUpProcess"/>
    <dgm:cxn modelId="{6F19758A-4A85-48E6-A126-DB4208530125}" type="presParOf" srcId="{8D38DAD0-11C4-472D-AA96-4759AFA3FE43}" destId="{0A449A74-A46F-4E07-9EAA-E63F45F7A794}" srcOrd="1" destOrd="0" presId="urn:microsoft.com/office/officeart/2009/3/layout/StepUpProcess"/>
    <dgm:cxn modelId="{E10354BF-F375-4A06-AB82-FBE3CDD0EC93}" type="presParOf" srcId="{8D38DAD0-11C4-472D-AA96-4759AFA3FE43}" destId="{1A58F324-29EB-4A6F-88D9-9843042FCE5B}" srcOrd="2" destOrd="0" presId="urn:microsoft.com/office/officeart/2009/3/layout/StepUpProcess"/>
    <dgm:cxn modelId="{9C666561-8B91-437B-B402-5E5C5930E640}" type="presParOf" srcId="{DFE56B8A-FB3B-4C7D-BA25-2EAB79974F36}" destId="{6F657FA8-E665-4129-98D5-F0D48790A5DC}" srcOrd="3" destOrd="0" presId="urn:microsoft.com/office/officeart/2009/3/layout/StepUpProcess"/>
    <dgm:cxn modelId="{FA4D65EA-A1C4-42C6-8C7B-4744EDDC16FF}" type="presParOf" srcId="{6F657FA8-E665-4129-98D5-F0D48790A5DC}" destId="{22EE2B6C-FF3A-4801-908B-01FA3F34F638}" srcOrd="0" destOrd="0" presId="urn:microsoft.com/office/officeart/2009/3/layout/StepUpProcess"/>
    <dgm:cxn modelId="{5ACBCA47-6823-49D3-9A3A-FB2A1813EBDF}" type="presParOf" srcId="{DFE56B8A-FB3B-4C7D-BA25-2EAB79974F36}" destId="{E31A61F1-66FC-4018-9F0F-5FA2D6CDB174}" srcOrd="4" destOrd="0" presId="urn:microsoft.com/office/officeart/2009/3/layout/StepUpProcess"/>
    <dgm:cxn modelId="{5C6C4F6B-1D3D-4EFE-80E5-E3267ACABC09}" type="presParOf" srcId="{E31A61F1-66FC-4018-9F0F-5FA2D6CDB174}" destId="{DE329223-6DED-4A04-ACE2-DD9AA6F7DF9B}" srcOrd="0" destOrd="0" presId="urn:microsoft.com/office/officeart/2009/3/layout/StepUpProcess"/>
    <dgm:cxn modelId="{2AC36761-E97A-4441-8516-4AF4C776F372}" type="presParOf" srcId="{E31A61F1-66FC-4018-9F0F-5FA2D6CDB174}" destId="{1A59A988-AB6E-47BB-B83B-65B1F997406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064C45-3279-4FCE-B77B-72EC84957A38}" type="doc">
      <dgm:prSet loTypeId="urn:microsoft.com/office/officeart/2005/8/layout/process3" loCatId="process" qsTypeId="urn:microsoft.com/office/officeart/2005/8/quickstyle/simple1" qsCatId="simple" csTypeId="urn:microsoft.com/office/officeart/2005/8/colors/accent1_2" csCatId="accent1" phldr="1"/>
      <dgm:spPr/>
    </dgm:pt>
    <dgm:pt modelId="{BA7F0855-9ABE-4EC7-B6EC-CDC397CCE88F}">
      <dgm:prSet phldrT="[Text]" custT="1"/>
      <dgm:spPr>
        <a:solidFill>
          <a:schemeClr val="accent4"/>
        </a:solidFill>
      </dgm:spPr>
      <dgm:t>
        <a:bodyPr/>
        <a:lstStyle/>
        <a:p>
          <a:r>
            <a:rPr lang="en-US" sz="2600"/>
            <a:t>Candidate Opportunities</a:t>
          </a:r>
        </a:p>
      </dgm:t>
    </dgm:pt>
    <dgm:pt modelId="{EB8657F0-A4C4-406A-8CCC-5DAFB9E80938}" type="parTrans" cxnId="{3EB5CC07-10DD-40C1-B2F4-34D364B7956D}">
      <dgm:prSet/>
      <dgm:spPr/>
      <dgm:t>
        <a:bodyPr/>
        <a:lstStyle/>
        <a:p>
          <a:endParaRPr lang="en-US"/>
        </a:p>
      </dgm:t>
    </dgm:pt>
    <dgm:pt modelId="{0063C425-AA8B-411D-AE39-BF0CD4844E85}" type="sibTrans" cxnId="{3EB5CC07-10DD-40C1-B2F4-34D364B7956D}">
      <dgm:prSet/>
      <dgm:spPr>
        <a:solidFill>
          <a:schemeClr val="accent4">
            <a:alpha val="50000"/>
          </a:schemeClr>
        </a:solidFill>
      </dgm:spPr>
      <dgm:t>
        <a:bodyPr/>
        <a:lstStyle/>
        <a:p>
          <a:endParaRPr lang="en-US"/>
        </a:p>
      </dgm:t>
    </dgm:pt>
    <dgm:pt modelId="{298E4C2E-7938-48C5-8E7B-08ED43EE7FB6}">
      <dgm:prSet phldrT="[Text]" custT="1"/>
      <dgm:spPr>
        <a:solidFill>
          <a:schemeClr val="accent4"/>
        </a:solidFill>
      </dgm:spPr>
      <dgm:t>
        <a:bodyPr/>
        <a:lstStyle/>
        <a:p>
          <a:r>
            <a:rPr lang="en-US" sz="2600"/>
            <a:t>Preparation Program Supports</a:t>
          </a:r>
        </a:p>
      </dgm:t>
    </dgm:pt>
    <dgm:pt modelId="{6449565A-57F7-4F31-A053-9B7B6F452564}" type="parTrans" cxnId="{D8F8F88E-5BE3-4804-82FE-E85C5C8E7F8D}">
      <dgm:prSet/>
      <dgm:spPr/>
      <dgm:t>
        <a:bodyPr/>
        <a:lstStyle/>
        <a:p>
          <a:endParaRPr lang="en-US"/>
        </a:p>
      </dgm:t>
    </dgm:pt>
    <dgm:pt modelId="{FACA0928-6B9D-49E7-B790-172000DBBEC2}" type="sibTrans" cxnId="{D8F8F88E-5BE3-4804-82FE-E85C5C8E7F8D}">
      <dgm:prSet/>
      <dgm:spPr/>
      <dgm:t>
        <a:bodyPr/>
        <a:lstStyle/>
        <a:p>
          <a:endParaRPr lang="en-US"/>
        </a:p>
      </dgm:t>
    </dgm:pt>
    <dgm:pt modelId="{3FA37301-6D67-4B53-AF6E-287B718EDAD4}">
      <dgm:prSet phldrT="[Text]"/>
      <dgm:spPr>
        <a:solidFill>
          <a:schemeClr val="lt1">
            <a:hueOff val="0"/>
            <a:satOff val="0"/>
            <a:lumOff val="0"/>
          </a:schemeClr>
        </a:solidFill>
        <a:ln w="25400">
          <a:solidFill>
            <a:schemeClr val="accent4"/>
          </a:solidFill>
        </a:ln>
      </dgm:spPr>
      <dgm:t>
        <a:bodyPr/>
        <a:lstStyle/>
        <a:p>
          <a:r>
            <a:rPr lang="en-US"/>
            <a:t>Develop content-focused videos</a:t>
          </a:r>
        </a:p>
      </dgm:t>
    </dgm:pt>
    <dgm:pt modelId="{8DB94C69-615C-40D8-B37E-05E3695D3E63}" type="parTrans" cxnId="{2482972A-236E-4AA8-934B-429B4CC292E3}">
      <dgm:prSet/>
      <dgm:spPr/>
      <dgm:t>
        <a:bodyPr/>
        <a:lstStyle/>
        <a:p>
          <a:endParaRPr lang="en-US"/>
        </a:p>
      </dgm:t>
    </dgm:pt>
    <dgm:pt modelId="{69C68E7B-7450-4F1C-82EC-2BBA5A1AA2FC}" type="sibTrans" cxnId="{2482972A-236E-4AA8-934B-429B4CC292E3}">
      <dgm:prSet/>
      <dgm:spPr/>
      <dgm:t>
        <a:bodyPr/>
        <a:lstStyle/>
        <a:p>
          <a:endParaRPr lang="en-US"/>
        </a:p>
      </dgm:t>
    </dgm:pt>
    <dgm:pt modelId="{2D98B7CD-790B-448B-AE2D-1A003B4A85DA}">
      <dgm:prSet phldrT="[Text]"/>
      <dgm:spPr>
        <a:solidFill>
          <a:schemeClr val="lt1">
            <a:hueOff val="0"/>
            <a:satOff val="0"/>
            <a:lumOff val="0"/>
          </a:schemeClr>
        </a:solidFill>
        <a:ln w="25400">
          <a:solidFill>
            <a:schemeClr val="accent4"/>
          </a:solidFill>
        </a:ln>
      </dgm:spPr>
      <dgm:t>
        <a:bodyPr/>
        <a:lstStyle/>
        <a:p>
          <a:r>
            <a:rPr lang="en-US"/>
            <a:t>Require modules on accessibility features</a:t>
          </a:r>
        </a:p>
      </dgm:t>
    </dgm:pt>
    <dgm:pt modelId="{54AC79AA-7F7A-4D27-86DD-07A1310BEFC8}" type="parTrans" cxnId="{42C65AE4-91D6-4D1F-A71E-633E8957DD8F}">
      <dgm:prSet/>
      <dgm:spPr/>
      <dgm:t>
        <a:bodyPr/>
        <a:lstStyle/>
        <a:p>
          <a:endParaRPr lang="en-US"/>
        </a:p>
      </dgm:t>
    </dgm:pt>
    <dgm:pt modelId="{E3C7EE2A-7C22-400F-B92D-1C1A3ADE0D42}" type="sibTrans" cxnId="{42C65AE4-91D6-4D1F-A71E-633E8957DD8F}">
      <dgm:prSet/>
      <dgm:spPr/>
      <dgm:t>
        <a:bodyPr/>
        <a:lstStyle/>
        <a:p>
          <a:endParaRPr lang="en-US"/>
        </a:p>
      </dgm:t>
    </dgm:pt>
    <dgm:pt modelId="{5E28A68F-5272-44FF-B2FA-AD809178C4A5}">
      <dgm:prSet phldrT="[Text]"/>
      <dgm:spPr>
        <a:solidFill>
          <a:schemeClr val="lt1">
            <a:hueOff val="0"/>
            <a:satOff val="0"/>
            <a:lumOff val="0"/>
          </a:schemeClr>
        </a:solidFill>
        <a:ln w="25400">
          <a:solidFill>
            <a:schemeClr val="accent4"/>
          </a:solidFill>
        </a:ln>
      </dgm:spPr>
      <dgm:t>
        <a:bodyPr/>
        <a:lstStyle/>
        <a:p>
          <a:r>
            <a:rPr lang="en-US"/>
            <a:t>Share ways to evaluate the quality of materials</a:t>
          </a:r>
        </a:p>
      </dgm:t>
    </dgm:pt>
    <dgm:pt modelId="{20608E64-CE80-4615-86EB-E32D81B95201}" type="parTrans" cxnId="{2C816BEB-433A-4545-9B73-34F187734A11}">
      <dgm:prSet/>
      <dgm:spPr/>
      <dgm:t>
        <a:bodyPr/>
        <a:lstStyle/>
        <a:p>
          <a:endParaRPr lang="en-US"/>
        </a:p>
      </dgm:t>
    </dgm:pt>
    <dgm:pt modelId="{C6269231-90FF-454F-913D-CE6165248C3F}" type="sibTrans" cxnId="{2C816BEB-433A-4545-9B73-34F187734A11}">
      <dgm:prSet/>
      <dgm:spPr/>
      <dgm:t>
        <a:bodyPr/>
        <a:lstStyle/>
        <a:p>
          <a:endParaRPr lang="en-US"/>
        </a:p>
      </dgm:t>
    </dgm:pt>
    <dgm:pt modelId="{A542C24A-3AFA-4B30-89A1-FF7203600CDD}">
      <dgm:prSet phldrT="[Text]"/>
      <dgm:spPr>
        <a:solidFill>
          <a:schemeClr val="lt1">
            <a:hueOff val="0"/>
            <a:satOff val="0"/>
            <a:lumOff val="0"/>
          </a:schemeClr>
        </a:solidFill>
        <a:ln w="25400">
          <a:solidFill>
            <a:schemeClr val="accent4"/>
          </a:solidFill>
        </a:ln>
      </dgm:spPr>
      <dgm:t>
        <a:bodyPr/>
        <a:lstStyle/>
        <a:p>
          <a:r>
            <a:rPr lang="en-US"/>
            <a:t>Evaluate candidate tech expertise</a:t>
          </a:r>
        </a:p>
      </dgm:t>
    </dgm:pt>
    <dgm:pt modelId="{47218551-CFAB-4315-8CF1-9217C49A1BCB}" type="parTrans" cxnId="{507C40BB-2823-4906-A19C-6FD9102A9FD9}">
      <dgm:prSet/>
      <dgm:spPr/>
      <dgm:t>
        <a:bodyPr/>
        <a:lstStyle/>
        <a:p>
          <a:endParaRPr lang="en-US"/>
        </a:p>
      </dgm:t>
    </dgm:pt>
    <dgm:pt modelId="{4E1BDE70-B451-495C-92D0-43017DEEEF26}" type="sibTrans" cxnId="{507C40BB-2823-4906-A19C-6FD9102A9FD9}">
      <dgm:prSet/>
      <dgm:spPr/>
      <dgm:t>
        <a:bodyPr/>
        <a:lstStyle/>
        <a:p>
          <a:endParaRPr lang="en-US"/>
        </a:p>
      </dgm:t>
    </dgm:pt>
    <dgm:pt modelId="{01C99BBE-E03F-4F10-BFC9-16297A5A41E3}">
      <dgm:prSet phldrT="[Text]"/>
      <dgm:spPr>
        <a:solidFill>
          <a:schemeClr val="lt1">
            <a:hueOff val="0"/>
            <a:satOff val="0"/>
            <a:lumOff val="0"/>
          </a:schemeClr>
        </a:solidFill>
        <a:ln w="25400">
          <a:solidFill>
            <a:schemeClr val="accent4"/>
          </a:solidFill>
        </a:ln>
      </dgm:spPr>
      <dgm:t>
        <a:bodyPr/>
        <a:lstStyle/>
        <a:p>
          <a:r>
            <a:rPr lang="en-US"/>
            <a:t>Teach about online security, privacy, and confidentiality</a:t>
          </a:r>
        </a:p>
      </dgm:t>
    </dgm:pt>
    <dgm:pt modelId="{87321970-E417-43EE-8504-B524BE84F428}" type="parTrans" cxnId="{18BC4698-1180-4FBC-84EE-0A07A63066DB}">
      <dgm:prSet/>
      <dgm:spPr/>
      <dgm:t>
        <a:bodyPr/>
        <a:lstStyle/>
        <a:p>
          <a:endParaRPr lang="en-US"/>
        </a:p>
      </dgm:t>
    </dgm:pt>
    <dgm:pt modelId="{BD1D6A1C-B3C1-4ACE-85B2-7180EAB34AE8}" type="sibTrans" cxnId="{18BC4698-1180-4FBC-84EE-0A07A63066DB}">
      <dgm:prSet/>
      <dgm:spPr/>
      <dgm:t>
        <a:bodyPr/>
        <a:lstStyle/>
        <a:p>
          <a:endParaRPr lang="en-US"/>
        </a:p>
      </dgm:t>
    </dgm:pt>
    <dgm:pt modelId="{6299920F-B741-4307-BD38-48D48976058F}">
      <dgm:prSet phldrT="[Text]"/>
      <dgm:spPr>
        <a:solidFill>
          <a:schemeClr val="lt1">
            <a:hueOff val="0"/>
            <a:satOff val="0"/>
            <a:lumOff val="0"/>
          </a:schemeClr>
        </a:solidFill>
        <a:ln w="25400">
          <a:solidFill>
            <a:schemeClr val="accent4"/>
          </a:solidFill>
        </a:ln>
      </dgm:spPr>
      <dgm:t>
        <a:bodyPr/>
        <a:lstStyle/>
        <a:p>
          <a:r>
            <a:rPr lang="en-US"/>
            <a:t>Require mandated reporting requirements earlier</a:t>
          </a:r>
        </a:p>
      </dgm:t>
    </dgm:pt>
    <dgm:pt modelId="{7F534593-DB21-4578-A8CF-06FE2BE62B52}" type="parTrans" cxnId="{377E3022-BC1D-4FDF-8AE8-789246086D65}">
      <dgm:prSet/>
      <dgm:spPr/>
      <dgm:t>
        <a:bodyPr/>
        <a:lstStyle/>
        <a:p>
          <a:endParaRPr lang="en-US"/>
        </a:p>
      </dgm:t>
    </dgm:pt>
    <dgm:pt modelId="{5FB13089-74A6-4F92-9114-8537045DB9F7}" type="sibTrans" cxnId="{377E3022-BC1D-4FDF-8AE8-789246086D65}">
      <dgm:prSet/>
      <dgm:spPr/>
      <dgm:t>
        <a:bodyPr/>
        <a:lstStyle/>
        <a:p>
          <a:endParaRPr lang="en-US"/>
        </a:p>
      </dgm:t>
    </dgm:pt>
    <dgm:pt modelId="{7FB31A6F-2656-45B5-B03B-870B3B0D0A65}">
      <dgm:prSet/>
      <dgm:spPr>
        <a:solidFill>
          <a:schemeClr val="lt1">
            <a:hueOff val="0"/>
            <a:satOff val="0"/>
            <a:lumOff val="0"/>
          </a:schemeClr>
        </a:solidFill>
        <a:ln w="25400">
          <a:solidFill>
            <a:schemeClr val="accent4"/>
          </a:solidFill>
        </a:ln>
      </dgm:spPr>
      <dgm:t>
        <a:bodyPr/>
        <a:lstStyle/>
        <a:p>
          <a:r>
            <a:rPr lang="en-US"/>
            <a:t>Assist with locating and vetting online materials</a:t>
          </a:r>
        </a:p>
      </dgm:t>
    </dgm:pt>
    <dgm:pt modelId="{7BEFDAA2-07AC-457C-A190-A1BE7579D74F}" type="parTrans" cxnId="{933E5B60-6D4C-40B7-961E-AF34749884E2}">
      <dgm:prSet/>
      <dgm:spPr/>
      <dgm:t>
        <a:bodyPr/>
        <a:lstStyle/>
        <a:p>
          <a:endParaRPr lang="en-US"/>
        </a:p>
      </dgm:t>
    </dgm:pt>
    <dgm:pt modelId="{93F4DC6D-7889-48C4-AFF4-103301C89EAC}" type="sibTrans" cxnId="{933E5B60-6D4C-40B7-961E-AF34749884E2}">
      <dgm:prSet/>
      <dgm:spPr/>
      <dgm:t>
        <a:bodyPr/>
        <a:lstStyle/>
        <a:p>
          <a:endParaRPr lang="en-US"/>
        </a:p>
      </dgm:t>
    </dgm:pt>
    <dgm:pt modelId="{6A027AEE-D021-471E-9587-DEF6BC49D399}">
      <dgm:prSet/>
      <dgm:spPr>
        <a:solidFill>
          <a:schemeClr val="lt1">
            <a:hueOff val="0"/>
            <a:satOff val="0"/>
            <a:lumOff val="0"/>
          </a:schemeClr>
        </a:solidFill>
        <a:ln w="25400">
          <a:solidFill>
            <a:schemeClr val="accent4"/>
          </a:solidFill>
        </a:ln>
      </dgm:spPr>
      <dgm:t>
        <a:bodyPr/>
        <a:lstStyle/>
        <a:p>
          <a:r>
            <a:rPr lang="en-US"/>
            <a:t>Create support materials (scaffolded notes, graphic organizers, etc.) </a:t>
          </a:r>
        </a:p>
      </dgm:t>
    </dgm:pt>
    <dgm:pt modelId="{31A53185-F063-4075-8919-D8EDE4C3AF04}" type="parTrans" cxnId="{8CF2FF2E-A926-4C9A-AB51-252758E4D44D}">
      <dgm:prSet/>
      <dgm:spPr/>
      <dgm:t>
        <a:bodyPr/>
        <a:lstStyle/>
        <a:p>
          <a:endParaRPr lang="en-US"/>
        </a:p>
      </dgm:t>
    </dgm:pt>
    <dgm:pt modelId="{F701F073-30E3-4DDB-A825-24542D0A8519}" type="sibTrans" cxnId="{8CF2FF2E-A926-4C9A-AB51-252758E4D44D}">
      <dgm:prSet/>
      <dgm:spPr/>
      <dgm:t>
        <a:bodyPr/>
        <a:lstStyle/>
        <a:p>
          <a:endParaRPr lang="en-US"/>
        </a:p>
      </dgm:t>
    </dgm:pt>
    <dgm:pt modelId="{5C5A5632-26D0-4390-A3FC-3D107B531B47}">
      <dgm:prSet/>
      <dgm:spPr>
        <a:solidFill>
          <a:schemeClr val="lt1">
            <a:hueOff val="0"/>
            <a:satOff val="0"/>
            <a:lumOff val="0"/>
          </a:schemeClr>
        </a:solidFill>
        <a:ln w="25400">
          <a:solidFill>
            <a:schemeClr val="accent4"/>
          </a:solidFill>
        </a:ln>
      </dgm:spPr>
      <dgm:t>
        <a:bodyPr/>
        <a:lstStyle/>
        <a:p>
          <a:r>
            <a:rPr lang="en-US"/>
            <a:t>Monitor small groups (in-person or online)</a:t>
          </a:r>
        </a:p>
      </dgm:t>
    </dgm:pt>
    <dgm:pt modelId="{C7F70A52-E5F0-44E8-AA4C-ADF5F99DF288}" type="parTrans" cxnId="{4B92FA68-60CC-41EB-B4CD-B3D7EC47ECF9}">
      <dgm:prSet/>
      <dgm:spPr/>
      <dgm:t>
        <a:bodyPr/>
        <a:lstStyle/>
        <a:p>
          <a:endParaRPr lang="en-US"/>
        </a:p>
      </dgm:t>
    </dgm:pt>
    <dgm:pt modelId="{25837478-5C16-43CB-9ECB-0860E1F839B5}" type="sibTrans" cxnId="{4B92FA68-60CC-41EB-B4CD-B3D7EC47ECF9}">
      <dgm:prSet/>
      <dgm:spPr/>
      <dgm:t>
        <a:bodyPr/>
        <a:lstStyle/>
        <a:p>
          <a:endParaRPr lang="en-US"/>
        </a:p>
      </dgm:t>
    </dgm:pt>
    <dgm:pt modelId="{12BD44C9-D27E-4DC0-B589-D63E8755E7D1}">
      <dgm:prSet/>
      <dgm:spPr>
        <a:solidFill>
          <a:schemeClr val="lt1">
            <a:hueOff val="0"/>
            <a:satOff val="0"/>
            <a:lumOff val="0"/>
          </a:schemeClr>
        </a:solidFill>
        <a:ln w="25400">
          <a:solidFill>
            <a:schemeClr val="accent4"/>
          </a:solidFill>
        </a:ln>
      </dgm:spPr>
      <dgm:t>
        <a:bodyPr/>
        <a:lstStyle/>
        <a:p>
          <a:r>
            <a:rPr lang="en-US"/>
            <a:t>Post materials to learning management systems</a:t>
          </a:r>
        </a:p>
      </dgm:t>
    </dgm:pt>
    <dgm:pt modelId="{ACF6ADFA-36E6-4EE3-9B0A-AA9D8B4C89FB}" type="parTrans" cxnId="{F9CE97F3-E70C-435C-9686-B735E5807018}">
      <dgm:prSet/>
      <dgm:spPr/>
      <dgm:t>
        <a:bodyPr/>
        <a:lstStyle/>
        <a:p>
          <a:endParaRPr lang="en-US"/>
        </a:p>
      </dgm:t>
    </dgm:pt>
    <dgm:pt modelId="{184795CC-B558-4338-ABF1-3343FCE8A6C5}" type="sibTrans" cxnId="{F9CE97F3-E70C-435C-9686-B735E5807018}">
      <dgm:prSet/>
      <dgm:spPr/>
      <dgm:t>
        <a:bodyPr/>
        <a:lstStyle/>
        <a:p>
          <a:endParaRPr lang="en-US"/>
        </a:p>
      </dgm:t>
    </dgm:pt>
    <dgm:pt modelId="{10914B53-B68D-49C6-8423-423AFBEB1A1C}" type="pres">
      <dgm:prSet presAssocID="{CC064C45-3279-4FCE-B77B-72EC84957A38}" presName="linearFlow" presStyleCnt="0">
        <dgm:presLayoutVars>
          <dgm:dir/>
          <dgm:animLvl val="lvl"/>
          <dgm:resizeHandles val="exact"/>
        </dgm:presLayoutVars>
      </dgm:prSet>
      <dgm:spPr/>
    </dgm:pt>
    <dgm:pt modelId="{EA4BC1F5-85C7-441C-86BE-46BD74A39EDD}" type="pres">
      <dgm:prSet presAssocID="{BA7F0855-9ABE-4EC7-B6EC-CDC397CCE88F}" presName="composite" presStyleCnt="0"/>
      <dgm:spPr/>
    </dgm:pt>
    <dgm:pt modelId="{727922B9-CD5D-4F49-8527-89A210287F8D}" type="pres">
      <dgm:prSet presAssocID="{BA7F0855-9ABE-4EC7-B6EC-CDC397CCE88F}" presName="parTx" presStyleLbl="node1" presStyleIdx="0" presStyleCnt="2">
        <dgm:presLayoutVars>
          <dgm:chMax val="0"/>
          <dgm:chPref val="0"/>
          <dgm:bulletEnabled val="1"/>
        </dgm:presLayoutVars>
      </dgm:prSet>
      <dgm:spPr/>
    </dgm:pt>
    <dgm:pt modelId="{69E9F9A9-E8DF-45DF-8247-0D9E4D3B19CB}" type="pres">
      <dgm:prSet presAssocID="{BA7F0855-9ABE-4EC7-B6EC-CDC397CCE88F}" presName="parSh" presStyleLbl="node1" presStyleIdx="0" presStyleCnt="2"/>
      <dgm:spPr/>
    </dgm:pt>
    <dgm:pt modelId="{AC5DE238-5565-4511-9596-12E94D1119E8}" type="pres">
      <dgm:prSet presAssocID="{BA7F0855-9ABE-4EC7-B6EC-CDC397CCE88F}" presName="desTx" presStyleLbl="fgAcc1" presStyleIdx="0" presStyleCnt="2">
        <dgm:presLayoutVars>
          <dgm:bulletEnabled val="1"/>
        </dgm:presLayoutVars>
      </dgm:prSet>
      <dgm:spPr/>
    </dgm:pt>
    <dgm:pt modelId="{53297EC9-4C91-4CE5-A73A-12C58A1E002A}" type="pres">
      <dgm:prSet presAssocID="{0063C425-AA8B-411D-AE39-BF0CD4844E85}" presName="sibTrans" presStyleLbl="sibTrans2D1" presStyleIdx="0" presStyleCnt="1"/>
      <dgm:spPr/>
    </dgm:pt>
    <dgm:pt modelId="{F02E0E08-F81B-459E-9DBC-D4E74BD1D011}" type="pres">
      <dgm:prSet presAssocID="{0063C425-AA8B-411D-AE39-BF0CD4844E85}" presName="connTx" presStyleLbl="sibTrans2D1" presStyleIdx="0" presStyleCnt="1"/>
      <dgm:spPr/>
    </dgm:pt>
    <dgm:pt modelId="{DA55C8D1-4A32-4862-8A68-2AFC0E67F229}" type="pres">
      <dgm:prSet presAssocID="{298E4C2E-7938-48C5-8E7B-08ED43EE7FB6}" presName="composite" presStyleCnt="0"/>
      <dgm:spPr/>
    </dgm:pt>
    <dgm:pt modelId="{78B62555-3737-4593-8A60-B89DDFF2BF4C}" type="pres">
      <dgm:prSet presAssocID="{298E4C2E-7938-48C5-8E7B-08ED43EE7FB6}" presName="parTx" presStyleLbl="node1" presStyleIdx="0" presStyleCnt="2">
        <dgm:presLayoutVars>
          <dgm:chMax val="0"/>
          <dgm:chPref val="0"/>
          <dgm:bulletEnabled val="1"/>
        </dgm:presLayoutVars>
      </dgm:prSet>
      <dgm:spPr/>
    </dgm:pt>
    <dgm:pt modelId="{D631DD09-D1EE-4788-9E22-3FD1954A1F64}" type="pres">
      <dgm:prSet presAssocID="{298E4C2E-7938-48C5-8E7B-08ED43EE7FB6}" presName="parSh" presStyleLbl="node1" presStyleIdx="1" presStyleCnt="2"/>
      <dgm:spPr/>
    </dgm:pt>
    <dgm:pt modelId="{E61CDCEA-E37E-4CF8-BD29-643F33156A49}" type="pres">
      <dgm:prSet presAssocID="{298E4C2E-7938-48C5-8E7B-08ED43EE7FB6}" presName="desTx" presStyleLbl="fgAcc1" presStyleIdx="1" presStyleCnt="2">
        <dgm:presLayoutVars>
          <dgm:bulletEnabled val="1"/>
        </dgm:presLayoutVars>
      </dgm:prSet>
      <dgm:spPr/>
    </dgm:pt>
  </dgm:ptLst>
  <dgm:cxnLst>
    <dgm:cxn modelId="{3EB5CC07-10DD-40C1-B2F4-34D364B7956D}" srcId="{CC064C45-3279-4FCE-B77B-72EC84957A38}" destId="{BA7F0855-9ABE-4EC7-B6EC-CDC397CCE88F}" srcOrd="0" destOrd="0" parTransId="{EB8657F0-A4C4-406A-8CCC-5DAFB9E80938}" sibTransId="{0063C425-AA8B-411D-AE39-BF0CD4844E85}"/>
    <dgm:cxn modelId="{1E430519-BDAB-4247-A657-9530C3D1D9A9}" type="presOf" srcId="{298E4C2E-7938-48C5-8E7B-08ED43EE7FB6}" destId="{78B62555-3737-4593-8A60-B89DDFF2BF4C}" srcOrd="0" destOrd="0" presId="urn:microsoft.com/office/officeart/2005/8/layout/process3"/>
    <dgm:cxn modelId="{ACC50D21-722C-402A-A49D-2A48729A67E2}" type="presOf" srcId="{BA7F0855-9ABE-4EC7-B6EC-CDC397CCE88F}" destId="{69E9F9A9-E8DF-45DF-8247-0D9E4D3B19CB}" srcOrd="1" destOrd="0" presId="urn:microsoft.com/office/officeart/2005/8/layout/process3"/>
    <dgm:cxn modelId="{377E3022-BC1D-4FDF-8AE8-789246086D65}" srcId="{298E4C2E-7938-48C5-8E7B-08ED43EE7FB6}" destId="{6299920F-B741-4307-BD38-48D48976058F}" srcOrd="4" destOrd="0" parTransId="{7F534593-DB21-4578-A8CF-06FE2BE62B52}" sibTransId="{5FB13089-74A6-4F92-9114-8537045DB9F7}"/>
    <dgm:cxn modelId="{28331725-754E-435E-A026-0DC38C26553B}" type="presOf" srcId="{298E4C2E-7938-48C5-8E7B-08ED43EE7FB6}" destId="{D631DD09-D1EE-4788-9E22-3FD1954A1F64}" srcOrd="1" destOrd="0" presId="urn:microsoft.com/office/officeart/2005/8/layout/process3"/>
    <dgm:cxn modelId="{2482972A-236E-4AA8-934B-429B4CC292E3}" srcId="{BA7F0855-9ABE-4EC7-B6EC-CDC397CCE88F}" destId="{3FA37301-6D67-4B53-AF6E-287B718EDAD4}" srcOrd="0" destOrd="0" parTransId="{8DB94C69-615C-40D8-B37E-05E3695D3E63}" sibTransId="{69C68E7B-7450-4F1C-82EC-2BBA5A1AA2FC}"/>
    <dgm:cxn modelId="{8CF2FF2E-A926-4C9A-AB51-252758E4D44D}" srcId="{BA7F0855-9ABE-4EC7-B6EC-CDC397CCE88F}" destId="{6A027AEE-D021-471E-9587-DEF6BC49D399}" srcOrd="2" destOrd="0" parTransId="{31A53185-F063-4075-8919-D8EDE4C3AF04}" sibTransId="{F701F073-30E3-4DDB-A825-24542D0A8519}"/>
    <dgm:cxn modelId="{933E5B60-6D4C-40B7-961E-AF34749884E2}" srcId="{BA7F0855-9ABE-4EC7-B6EC-CDC397CCE88F}" destId="{7FB31A6F-2656-45B5-B03B-870B3B0D0A65}" srcOrd="1" destOrd="0" parTransId="{7BEFDAA2-07AC-457C-A190-A1BE7579D74F}" sibTransId="{93F4DC6D-7889-48C4-AFF4-103301C89EAC}"/>
    <dgm:cxn modelId="{4B92FA68-60CC-41EB-B4CD-B3D7EC47ECF9}" srcId="{BA7F0855-9ABE-4EC7-B6EC-CDC397CCE88F}" destId="{5C5A5632-26D0-4390-A3FC-3D107B531B47}" srcOrd="3" destOrd="0" parTransId="{C7F70A52-E5F0-44E8-AA4C-ADF5F99DF288}" sibTransId="{25837478-5C16-43CB-9ECB-0860E1F839B5}"/>
    <dgm:cxn modelId="{A941276E-73F6-44E5-AFD2-98A10B39AF2F}" type="presOf" srcId="{12BD44C9-D27E-4DC0-B589-D63E8755E7D1}" destId="{AC5DE238-5565-4511-9596-12E94D1119E8}" srcOrd="0" destOrd="4" presId="urn:microsoft.com/office/officeart/2005/8/layout/process3"/>
    <dgm:cxn modelId="{CF988C6F-0688-42F4-BBFE-13D0D9D3927A}" type="presOf" srcId="{BA7F0855-9ABE-4EC7-B6EC-CDC397CCE88F}" destId="{727922B9-CD5D-4F49-8527-89A210287F8D}" srcOrd="0" destOrd="0" presId="urn:microsoft.com/office/officeart/2005/8/layout/process3"/>
    <dgm:cxn modelId="{F1798B70-4C93-46CF-962A-73B1F8B1F236}" type="presOf" srcId="{0063C425-AA8B-411D-AE39-BF0CD4844E85}" destId="{F02E0E08-F81B-459E-9DBC-D4E74BD1D011}" srcOrd="1" destOrd="0" presId="urn:microsoft.com/office/officeart/2005/8/layout/process3"/>
    <dgm:cxn modelId="{16897C52-135D-47B0-9D0B-915FE5670C57}" type="presOf" srcId="{CC064C45-3279-4FCE-B77B-72EC84957A38}" destId="{10914B53-B68D-49C6-8423-423AFBEB1A1C}" srcOrd="0" destOrd="0" presId="urn:microsoft.com/office/officeart/2005/8/layout/process3"/>
    <dgm:cxn modelId="{B24D3E53-0969-47EA-AE36-B73DC89A822C}" type="presOf" srcId="{7FB31A6F-2656-45B5-B03B-870B3B0D0A65}" destId="{AC5DE238-5565-4511-9596-12E94D1119E8}" srcOrd="0" destOrd="1" presId="urn:microsoft.com/office/officeart/2005/8/layout/process3"/>
    <dgm:cxn modelId="{F69A7773-953B-4D75-BEC3-39AEFF256994}" type="presOf" srcId="{01C99BBE-E03F-4F10-BFC9-16297A5A41E3}" destId="{E61CDCEA-E37E-4CF8-BD29-643F33156A49}" srcOrd="0" destOrd="3" presId="urn:microsoft.com/office/officeart/2005/8/layout/process3"/>
    <dgm:cxn modelId="{E80E2956-04BB-434C-912C-CD3446E4A3D7}" type="presOf" srcId="{5C5A5632-26D0-4390-A3FC-3D107B531B47}" destId="{AC5DE238-5565-4511-9596-12E94D1119E8}" srcOrd="0" destOrd="3" presId="urn:microsoft.com/office/officeart/2005/8/layout/process3"/>
    <dgm:cxn modelId="{BF4D8158-5BCE-4369-9CA0-4CF2E6115510}" type="presOf" srcId="{6299920F-B741-4307-BD38-48D48976058F}" destId="{E61CDCEA-E37E-4CF8-BD29-643F33156A49}" srcOrd="0" destOrd="4" presId="urn:microsoft.com/office/officeart/2005/8/layout/process3"/>
    <dgm:cxn modelId="{1B1F6E7F-5133-4FD1-8AE5-0BD3CA4E87CF}" type="presOf" srcId="{3FA37301-6D67-4B53-AF6E-287B718EDAD4}" destId="{AC5DE238-5565-4511-9596-12E94D1119E8}" srcOrd="0" destOrd="0" presId="urn:microsoft.com/office/officeart/2005/8/layout/process3"/>
    <dgm:cxn modelId="{D8F8F88E-5BE3-4804-82FE-E85C5C8E7F8D}" srcId="{CC064C45-3279-4FCE-B77B-72EC84957A38}" destId="{298E4C2E-7938-48C5-8E7B-08ED43EE7FB6}" srcOrd="1" destOrd="0" parTransId="{6449565A-57F7-4F31-A053-9B7B6F452564}" sibTransId="{FACA0928-6B9D-49E7-B790-172000DBBEC2}"/>
    <dgm:cxn modelId="{87D35C90-A8CA-4CF5-88E1-0AFDED336044}" type="presOf" srcId="{0063C425-AA8B-411D-AE39-BF0CD4844E85}" destId="{53297EC9-4C91-4CE5-A73A-12C58A1E002A}" srcOrd="0" destOrd="0" presId="urn:microsoft.com/office/officeart/2005/8/layout/process3"/>
    <dgm:cxn modelId="{18BC4698-1180-4FBC-84EE-0A07A63066DB}" srcId="{298E4C2E-7938-48C5-8E7B-08ED43EE7FB6}" destId="{01C99BBE-E03F-4F10-BFC9-16297A5A41E3}" srcOrd="3" destOrd="0" parTransId="{87321970-E417-43EE-8504-B524BE84F428}" sibTransId="{BD1D6A1C-B3C1-4ACE-85B2-7180EAB34AE8}"/>
    <dgm:cxn modelId="{35E983A7-3DCE-4819-BF1A-CBD8B58F412D}" type="presOf" srcId="{6A027AEE-D021-471E-9587-DEF6BC49D399}" destId="{AC5DE238-5565-4511-9596-12E94D1119E8}" srcOrd="0" destOrd="2" presId="urn:microsoft.com/office/officeart/2005/8/layout/process3"/>
    <dgm:cxn modelId="{507C40BB-2823-4906-A19C-6FD9102A9FD9}" srcId="{298E4C2E-7938-48C5-8E7B-08ED43EE7FB6}" destId="{A542C24A-3AFA-4B30-89A1-FF7203600CDD}" srcOrd="2" destOrd="0" parTransId="{47218551-CFAB-4315-8CF1-9217C49A1BCB}" sibTransId="{4E1BDE70-B451-495C-92D0-43017DEEEF26}"/>
    <dgm:cxn modelId="{4039ECC2-A7EE-4499-B913-B38DCD29DD48}" type="presOf" srcId="{5E28A68F-5272-44FF-B2FA-AD809178C4A5}" destId="{E61CDCEA-E37E-4CF8-BD29-643F33156A49}" srcOrd="0" destOrd="1" presId="urn:microsoft.com/office/officeart/2005/8/layout/process3"/>
    <dgm:cxn modelId="{946869C3-8043-489C-AD49-3BBC5511BC81}" type="presOf" srcId="{A542C24A-3AFA-4B30-89A1-FF7203600CDD}" destId="{E61CDCEA-E37E-4CF8-BD29-643F33156A49}" srcOrd="0" destOrd="2" presId="urn:microsoft.com/office/officeart/2005/8/layout/process3"/>
    <dgm:cxn modelId="{42C65AE4-91D6-4D1F-A71E-633E8957DD8F}" srcId="{298E4C2E-7938-48C5-8E7B-08ED43EE7FB6}" destId="{2D98B7CD-790B-448B-AE2D-1A003B4A85DA}" srcOrd="0" destOrd="0" parTransId="{54AC79AA-7F7A-4D27-86DD-07A1310BEFC8}" sibTransId="{E3C7EE2A-7C22-400F-B92D-1C1A3ADE0D42}"/>
    <dgm:cxn modelId="{2C816BEB-433A-4545-9B73-34F187734A11}" srcId="{298E4C2E-7938-48C5-8E7B-08ED43EE7FB6}" destId="{5E28A68F-5272-44FF-B2FA-AD809178C4A5}" srcOrd="1" destOrd="0" parTransId="{20608E64-CE80-4615-86EB-E32D81B95201}" sibTransId="{C6269231-90FF-454F-913D-CE6165248C3F}"/>
    <dgm:cxn modelId="{F9CE97F3-E70C-435C-9686-B735E5807018}" srcId="{BA7F0855-9ABE-4EC7-B6EC-CDC397CCE88F}" destId="{12BD44C9-D27E-4DC0-B589-D63E8755E7D1}" srcOrd="4" destOrd="0" parTransId="{ACF6ADFA-36E6-4EE3-9B0A-AA9D8B4C89FB}" sibTransId="{184795CC-B558-4338-ABF1-3343FCE8A6C5}"/>
    <dgm:cxn modelId="{506F0DFD-5916-4266-B61B-0665F2ABAD1A}" type="presOf" srcId="{2D98B7CD-790B-448B-AE2D-1A003B4A85DA}" destId="{E61CDCEA-E37E-4CF8-BD29-643F33156A49}" srcOrd="0" destOrd="0" presId="urn:microsoft.com/office/officeart/2005/8/layout/process3"/>
    <dgm:cxn modelId="{A01AD40E-768D-4DA9-A195-E6A959D0A532}" type="presParOf" srcId="{10914B53-B68D-49C6-8423-423AFBEB1A1C}" destId="{EA4BC1F5-85C7-441C-86BE-46BD74A39EDD}" srcOrd="0" destOrd="0" presId="urn:microsoft.com/office/officeart/2005/8/layout/process3"/>
    <dgm:cxn modelId="{9BB93E38-7797-4FDD-8A01-AB10E20B3371}" type="presParOf" srcId="{EA4BC1F5-85C7-441C-86BE-46BD74A39EDD}" destId="{727922B9-CD5D-4F49-8527-89A210287F8D}" srcOrd="0" destOrd="0" presId="urn:microsoft.com/office/officeart/2005/8/layout/process3"/>
    <dgm:cxn modelId="{48D1CEC3-40E9-4B20-9741-3CEFE9503AB5}" type="presParOf" srcId="{EA4BC1F5-85C7-441C-86BE-46BD74A39EDD}" destId="{69E9F9A9-E8DF-45DF-8247-0D9E4D3B19CB}" srcOrd="1" destOrd="0" presId="urn:microsoft.com/office/officeart/2005/8/layout/process3"/>
    <dgm:cxn modelId="{729FF442-6F10-43F7-952D-905AE00036C2}" type="presParOf" srcId="{EA4BC1F5-85C7-441C-86BE-46BD74A39EDD}" destId="{AC5DE238-5565-4511-9596-12E94D1119E8}" srcOrd="2" destOrd="0" presId="urn:microsoft.com/office/officeart/2005/8/layout/process3"/>
    <dgm:cxn modelId="{D2375F61-F3E3-4963-B978-02FE3EE26EAF}" type="presParOf" srcId="{10914B53-B68D-49C6-8423-423AFBEB1A1C}" destId="{53297EC9-4C91-4CE5-A73A-12C58A1E002A}" srcOrd="1" destOrd="0" presId="urn:microsoft.com/office/officeart/2005/8/layout/process3"/>
    <dgm:cxn modelId="{A02945AD-0466-44F8-8397-DBE416FB7CE8}" type="presParOf" srcId="{53297EC9-4C91-4CE5-A73A-12C58A1E002A}" destId="{F02E0E08-F81B-459E-9DBC-D4E74BD1D011}" srcOrd="0" destOrd="0" presId="urn:microsoft.com/office/officeart/2005/8/layout/process3"/>
    <dgm:cxn modelId="{40145CF0-41C9-4E08-8DD1-535CB9F300E1}" type="presParOf" srcId="{10914B53-B68D-49C6-8423-423AFBEB1A1C}" destId="{DA55C8D1-4A32-4862-8A68-2AFC0E67F229}" srcOrd="2" destOrd="0" presId="urn:microsoft.com/office/officeart/2005/8/layout/process3"/>
    <dgm:cxn modelId="{916047AB-7757-4C9F-9B27-3D7272AA737C}" type="presParOf" srcId="{DA55C8D1-4A32-4862-8A68-2AFC0E67F229}" destId="{78B62555-3737-4593-8A60-B89DDFF2BF4C}" srcOrd="0" destOrd="0" presId="urn:microsoft.com/office/officeart/2005/8/layout/process3"/>
    <dgm:cxn modelId="{EB1D53A3-871B-421F-9F24-DFEDFA111530}" type="presParOf" srcId="{DA55C8D1-4A32-4862-8A68-2AFC0E67F229}" destId="{D631DD09-D1EE-4788-9E22-3FD1954A1F64}" srcOrd="1" destOrd="0" presId="urn:microsoft.com/office/officeart/2005/8/layout/process3"/>
    <dgm:cxn modelId="{83535DEA-9936-4400-B4E7-5D0C98A7479E}" type="presParOf" srcId="{DA55C8D1-4A32-4862-8A68-2AFC0E67F229}" destId="{E61CDCEA-E37E-4CF8-BD29-643F33156A4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064C45-3279-4FCE-B77B-72EC84957A38}" type="doc">
      <dgm:prSet loTypeId="urn:microsoft.com/office/officeart/2005/8/layout/process3" loCatId="process" qsTypeId="urn:microsoft.com/office/officeart/2005/8/quickstyle/simple1" qsCatId="simple" csTypeId="urn:microsoft.com/office/officeart/2005/8/colors/accent1_2" csCatId="accent1" phldr="1"/>
      <dgm:spPr/>
    </dgm:pt>
    <dgm:pt modelId="{BA7F0855-9ABE-4EC7-B6EC-CDC397CCE88F}">
      <dgm:prSet phldrT="[Text]" custT="1"/>
      <dgm:spPr>
        <a:solidFill>
          <a:schemeClr val="accent2"/>
        </a:solidFill>
      </dgm:spPr>
      <dgm:t>
        <a:bodyPr/>
        <a:lstStyle/>
        <a:p>
          <a:r>
            <a:rPr lang="en-US" sz="2600"/>
            <a:t>Candidate Opportunities</a:t>
          </a:r>
        </a:p>
      </dgm:t>
    </dgm:pt>
    <dgm:pt modelId="{EB8657F0-A4C4-406A-8CCC-5DAFB9E80938}" type="parTrans" cxnId="{3EB5CC07-10DD-40C1-B2F4-34D364B7956D}">
      <dgm:prSet/>
      <dgm:spPr/>
      <dgm:t>
        <a:bodyPr/>
        <a:lstStyle/>
        <a:p>
          <a:endParaRPr lang="en-US"/>
        </a:p>
      </dgm:t>
    </dgm:pt>
    <dgm:pt modelId="{0063C425-AA8B-411D-AE39-BF0CD4844E85}" type="sibTrans" cxnId="{3EB5CC07-10DD-40C1-B2F4-34D364B7956D}">
      <dgm:prSet/>
      <dgm:spPr>
        <a:solidFill>
          <a:schemeClr val="accent2">
            <a:alpha val="50000"/>
          </a:schemeClr>
        </a:solidFill>
      </dgm:spPr>
      <dgm:t>
        <a:bodyPr/>
        <a:lstStyle/>
        <a:p>
          <a:endParaRPr lang="en-US"/>
        </a:p>
      </dgm:t>
    </dgm:pt>
    <dgm:pt modelId="{298E4C2E-7938-48C5-8E7B-08ED43EE7FB6}">
      <dgm:prSet phldrT="[Text]" custT="1"/>
      <dgm:spPr>
        <a:solidFill>
          <a:schemeClr val="accent2"/>
        </a:solidFill>
      </dgm:spPr>
      <dgm:t>
        <a:bodyPr/>
        <a:lstStyle/>
        <a:p>
          <a:r>
            <a:rPr lang="en-US" sz="2600"/>
            <a:t>Preparation Program Supports</a:t>
          </a:r>
        </a:p>
      </dgm:t>
    </dgm:pt>
    <dgm:pt modelId="{6449565A-57F7-4F31-A053-9B7B6F452564}" type="parTrans" cxnId="{D8F8F88E-5BE3-4804-82FE-E85C5C8E7F8D}">
      <dgm:prSet/>
      <dgm:spPr/>
      <dgm:t>
        <a:bodyPr/>
        <a:lstStyle/>
        <a:p>
          <a:endParaRPr lang="en-US"/>
        </a:p>
      </dgm:t>
    </dgm:pt>
    <dgm:pt modelId="{FACA0928-6B9D-49E7-B790-172000DBBEC2}" type="sibTrans" cxnId="{D8F8F88E-5BE3-4804-82FE-E85C5C8E7F8D}">
      <dgm:prSet/>
      <dgm:spPr/>
      <dgm:t>
        <a:bodyPr/>
        <a:lstStyle/>
        <a:p>
          <a:endParaRPr lang="en-US"/>
        </a:p>
      </dgm:t>
    </dgm:pt>
    <dgm:pt modelId="{3FA37301-6D67-4B53-AF6E-287B718EDAD4}">
      <dgm:prSet phldrT="[Text]"/>
      <dgm:spPr>
        <a:solidFill>
          <a:schemeClr val="lt1">
            <a:hueOff val="0"/>
            <a:satOff val="0"/>
            <a:lumOff val="0"/>
          </a:schemeClr>
        </a:solidFill>
        <a:ln>
          <a:solidFill>
            <a:schemeClr val="accent2"/>
          </a:solidFill>
        </a:ln>
      </dgm:spPr>
      <dgm:t>
        <a:bodyPr/>
        <a:lstStyle/>
        <a:p>
          <a:r>
            <a:rPr lang="en-US"/>
            <a:t>Teach individuals or small groups</a:t>
          </a:r>
        </a:p>
      </dgm:t>
    </dgm:pt>
    <dgm:pt modelId="{8DB94C69-615C-40D8-B37E-05E3695D3E63}" type="parTrans" cxnId="{2482972A-236E-4AA8-934B-429B4CC292E3}">
      <dgm:prSet/>
      <dgm:spPr/>
      <dgm:t>
        <a:bodyPr/>
        <a:lstStyle/>
        <a:p>
          <a:endParaRPr lang="en-US"/>
        </a:p>
      </dgm:t>
    </dgm:pt>
    <dgm:pt modelId="{69C68E7B-7450-4F1C-82EC-2BBA5A1AA2FC}" type="sibTrans" cxnId="{2482972A-236E-4AA8-934B-429B4CC292E3}">
      <dgm:prSet/>
      <dgm:spPr/>
      <dgm:t>
        <a:bodyPr/>
        <a:lstStyle/>
        <a:p>
          <a:endParaRPr lang="en-US"/>
        </a:p>
      </dgm:t>
    </dgm:pt>
    <dgm:pt modelId="{2D98B7CD-790B-448B-AE2D-1A003B4A85DA}">
      <dgm:prSet phldrT="[Text]"/>
      <dgm:spPr>
        <a:solidFill>
          <a:schemeClr val="lt1">
            <a:hueOff val="0"/>
            <a:satOff val="0"/>
            <a:lumOff val="0"/>
          </a:schemeClr>
        </a:solidFill>
        <a:ln>
          <a:solidFill>
            <a:schemeClr val="accent2"/>
          </a:solidFill>
        </a:ln>
      </dgm:spPr>
      <dgm:t>
        <a:bodyPr/>
        <a:lstStyle/>
        <a:p>
          <a:r>
            <a:rPr lang="en-US"/>
            <a:t>Allow hours to be met online or in-person </a:t>
          </a:r>
        </a:p>
      </dgm:t>
    </dgm:pt>
    <dgm:pt modelId="{54AC79AA-7F7A-4D27-86DD-07A1310BEFC8}" type="parTrans" cxnId="{42C65AE4-91D6-4D1F-A71E-633E8957DD8F}">
      <dgm:prSet/>
      <dgm:spPr/>
      <dgm:t>
        <a:bodyPr/>
        <a:lstStyle/>
        <a:p>
          <a:endParaRPr lang="en-US"/>
        </a:p>
      </dgm:t>
    </dgm:pt>
    <dgm:pt modelId="{E3C7EE2A-7C22-400F-B92D-1C1A3ADE0D42}" type="sibTrans" cxnId="{42C65AE4-91D6-4D1F-A71E-633E8957DD8F}">
      <dgm:prSet/>
      <dgm:spPr/>
      <dgm:t>
        <a:bodyPr/>
        <a:lstStyle/>
        <a:p>
          <a:endParaRPr lang="en-US"/>
        </a:p>
      </dgm:t>
    </dgm:pt>
    <dgm:pt modelId="{CEDB524F-E8FE-496F-AF6C-56C2D5672D75}">
      <dgm:prSet/>
      <dgm:spPr>
        <a:solidFill>
          <a:schemeClr val="lt1">
            <a:hueOff val="0"/>
            <a:satOff val="0"/>
            <a:lumOff val="0"/>
          </a:schemeClr>
        </a:solidFill>
        <a:ln>
          <a:solidFill>
            <a:schemeClr val="accent2"/>
          </a:solidFill>
        </a:ln>
      </dgm:spPr>
      <dgm:t>
        <a:bodyPr/>
        <a:lstStyle/>
        <a:p>
          <a:r>
            <a:rPr lang="en-US"/>
            <a:t>Targeted skills</a:t>
          </a:r>
        </a:p>
      </dgm:t>
    </dgm:pt>
    <dgm:pt modelId="{64FB6417-D5DE-45E2-BFF9-105ECE99AC41}" type="parTrans" cxnId="{FB06D58F-B89E-4BF6-A085-22E4E8B89E3D}">
      <dgm:prSet/>
      <dgm:spPr/>
      <dgm:t>
        <a:bodyPr/>
        <a:lstStyle/>
        <a:p>
          <a:endParaRPr lang="en-US"/>
        </a:p>
      </dgm:t>
    </dgm:pt>
    <dgm:pt modelId="{FC7FBBDE-8781-44C5-913F-333F9D51C701}" type="sibTrans" cxnId="{FB06D58F-B89E-4BF6-A085-22E4E8B89E3D}">
      <dgm:prSet/>
      <dgm:spPr/>
      <dgm:t>
        <a:bodyPr/>
        <a:lstStyle/>
        <a:p>
          <a:endParaRPr lang="en-US"/>
        </a:p>
      </dgm:t>
    </dgm:pt>
    <dgm:pt modelId="{81A7AC07-EF38-42F6-BAD4-D4734E38D74A}">
      <dgm:prSet/>
      <dgm:spPr>
        <a:solidFill>
          <a:schemeClr val="lt1">
            <a:hueOff val="0"/>
            <a:satOff val="0"/>
            <a:lumOff val="0"/>
          </a:schemeClr>
        </a:solidFill>
        <a:ln>
          <a:solidFill>
            <a:schemeClr val="accent2"/>
          </a:solidFill>
        </a:ln>
      </dgm:spPr>
      <dgm:t>
        <a:bodyPr/>
        <a:lstStyle/>
        <a:p>
          <a:r>
            <a:rPr lang="en-US"/>
            <a:t>Assess gaps</a:t>
          </a:r>
        </a:p>
      </dgm:t>
    </dgm:pt>
    <dgm:pt modelId="{B51AB157-BFB7-4017-A9F8-3947C39BEB88}" type="parTrans" cxnId="{884DD231-484C-448D-95DE-95610572CAD7}">
      <dgm:prSet/>
      <dgm:spPr/>
      <dgm:t>
        <a:bodyPr/>
        <a:lstStyle/>
        <a:p>
          <a:endParaRPr lang="en-US"/>
        </a:p>
      </dgm:t>
    </dgm:pt>
    <dgm:pt modelId="{1D5B488E-CC25-43BE-AC5F-9837B0D2AE31}" type="sibTrans" cxnId="{884DD231-484C-448D-95DE-95610572CAD7}">
      <dgm:prSet/>
      <dgm:spPr/>
      <dgm:t>
        <a:bodyPr/>
        <a:lstStyle/>
        <a:p>
          <a:endParaRPr lang="en-US"/>
        </a:p>
      </dgm:t>
    </dgm:pt>
    <dgm:pt modelId="{D363E83B-900C-473F-9647-4742ED1C7C5A}">
      <dgm:prSet/>
      <dgm:spPr>
        <a:solidFill>
          <a:schemeClr val="lt1">
            <a:hueOff val="0"/>
            <a:satOff val="0"/>
            <a:lumOff val="0"/>
          </a:schemeClr>
        </a:solidFill>
        <a:ln>
          <a:solidFill>
            <a:schemeClr val="accent2"/>
          </a:solidFill>
        </a:ln>
      </dgm:spPr>
      <dgm:t>
        <a:bodyPr/>
        <a:lstStyle/>
        <a:p>
          <a:r>
            <a:rPr lang="en-US"/>
            <a:t>Reteaching/remediation</a:t>
          </a:r>
        </a:p>
      </dgm:t>
    </dgm:pt>
    <dgm:pt modelId="{33EF0AC2-46ED-4F5D-B0DC-6CCE861BF2A4}" type="parTrans" cxnId="{AECA99B9-E7A9-40B0-BF6E-D73BE19DAED2}">
      <dgm:prSet/>
      <dgm:spPr/>
      <dgm:t>
        <a:bodyPr/>
        <a:lstStyle/>
        <a:p>
          <a:endParaRPr lang="en-US"/>
        </a:p>
      </dgm:t>
    </dgm:pt>
    <dgm:pt modelId="{CCB3AE12-135B-45E3-A0C7-D8A6A2F6FCAE}" type="sibTrans" cxnId="{AECA99B9-E7A9-40B0-BF6E-D73BE19DAED2}">
      <dgm:prSet/>
      <dgm:spPr/>
      <dgm:t>
        <a:bodyPr/>
        <a:lstStyle/>
        <a:p>
          <a:endParaRPr lang="en-US"/>
        </a:p>
      </dgm:t>
    </dgm:pt>
    <dgm:pt modelId="{9C068910-3E63-46FF-B296-03C3248D6879}">
      <dgm:prSet/>
      <dgm:spPr>
        <a:solidFill>
          <a:schemeClr val="lt1">
            <a:hueOff val="0"/>
            <a:satOff val="0"/>
            <a:lumOff val="0"/>
          </a:schemeClr>
        </a:solidFill>
        <a:ln>
          <a:solidFill>
            <a:schemeClr val="accent2"/>
          </a:solidFill>
        </a:ln>
      </dgm:spPr>
      <dgm:t>
        <a:bodyPr/>
        <a:lstStyle/>
        <a:p>
          <a:r>
            <a:rPr lang="en-US"/>
            <a:t>Create review and extension activities</a:t>
          </a:r>
        </a:p>
      </dgm:t>
    </dgm:pt>
    <dgm:pt modelId="{A20EE571-5AD8-4CD1-A251-4638AE9E9088}" type="parTrans" cxnId="{CA23F5B1-97C1-4A31-BD62-AF99F71DE39A}">
      <dgm:prSet/>
      <dgm:spPr/>
      <dgm:t>
        <a:bodyPr/>
        <a:lstStyle/>
        <a:p>
          <a:endParaRPr lang="en-US"/>
        </a:p>
      </dgm:t>
    </dgm:pt>
    <dgm:pt modelId="{03B6193B-0EC8-4313-8D85-6E899A85216F}" type="sibTrans" cxnId="{CA23F5B1-97C1-4A31-BD62-AF99F71DE39A}">
      <dgm:prSet/>
      <dgm:spPr/>
      <dgm:t>
        <a:bodyPr/>
        <a:lstStyle/>
        <a:p>
          <a:endParaRPr lang="en-US"/>
        </a:p>
      </dgm:t>
    </dgm:pt>
    <dgm:pt modelId="{79B25C3C-B3A4-47D9-A8FC-C4D6CF164202}">
      <dgm:prSet/>
      <dgm:spPr>
        <a:solidFill>
          <a:schemeClr val="lt1">
            <a:hueOff val="0"/>
            <a:satOff val="0"/>
            <a:lumOff val="0"/>
          </a:schemeClr>
        </a:solidFill>
        <a:ln>
          <a:solidFill>
            <a:schemeClr val="accent2"/>
          </a:solidFill>
        </a:ln>
      </dgm:spPr>
      <dgm:t>
        <a:bodyPr/>
        <a:lstStyle/>
        <a:p>
          <a:r>
            <a:rPr lang="en-US"/>
            <a:t>Provide feedback and oversee online activities </a:t>
          </a:r>
        </a:p>
      </dgm:t>
    </dgm:pt>
    <dgm:pt modelId="{11EC0291-E1B3-4FC6-AD3C-FDB9D5DAE098}" type="parTrans" cxnId="{B1F0739A-4909-4253-8821-043C06D8C345}">
      <dgm:prSet/>
      <dgm:spPr/>
      <dgm:t>
        <a:bodyPr/>
        <a:lstStyle/>
        <a:p>
          <a:endParaRPr lang="en-US"/>
        </a:p>
      </dgm:t>
    </dgm:pt>
    <dgm:pt modelId="{9F337032-2FDC-4696-9085-CF9C1FD65839}" type="sibTrans" cxnId="{B1F0739A-4909-4253-8821-043C06D8C345}">
      <dgm:prSet/>
      <dgm:spPr/>
      <dgm:t>
        <a:bodyPr/>
        <a:lstStyle/>
        <a:p>
          <a:endParaRPr lang="en-US"/>
        </a:p>
      </dgm:t>
    </dgm:pt>
    <dgm:pt modelId="{0CCB6318-3E45-4E37-B53B-0024BB0D84F6}">
      <dgm:prSet/>
      <dgm:spPr>
        <a:solidFill>
          <a:schemeClr val="lt1">
            <a:hueOff val="0"/>
            <a:satOff val="0"/>
            <a:lumOff val="0"/>
          </a:schemeClr>
        </a:solidFill>
        <a:ln>
          <a:solidFill>
            <a:schemeClr val="accent2"/>
          </a:solidFill>
        </a:ln>
      </dgm:spPr>
      <dgm:t>
        <a:bodyPr/>
        <a:lstStyle/>
        <a:p>
          <a:r>
            <a:rPr lang="en-US"/>
            <a:t>Screening/benchmarking </a:t>
          </a:r>
        </a:p>
      </dgm:t>
    </dgm:pt>
    <dgm:pt modelId="{05C36D7C-25E3-4641-8BF3-27C96F58DA39}" type="parTrans" cxnId="{EA9F5CAB-BAC5-4415-A05C-23BD3B28D297}">
      <dgm:prSet/>
      <dgm:spPr/>
      <dgm:t>
        <a:bodyPr/>
        <a:lstStyle/>
        <a:p>
          <a:endParaRPr lang="en-US"/>
        </a:p>
      </dgm:t>
    </dgm:pt>
    <dgm:pt modelId="{C03C4320-0278-45E0-AF2C-BEA2959126D0}" type="sibTrans" cxnId="{EA9F5CAB-BAC5-4415-A05C-23BD3B28D297}">
      <dgm:prSet/>
      <dgm:spPr/>
      <dgm:t>
        <a:bodyPr/>
        <a:lstStyle/>
        <a:p>
          <a:endParaRPr lang="en-US"/>
        </a:p>
      </dgm:t>
    </dgm:pt>
    <dgm:pt modelId="{D5F54462-6C10-43BA-A21F-BF715E6DBC80}">
      <dgm:prSet/>
      <dgm:spPr>
        <a:solidFill>
          <a:schemeClr val="lt1">
            <a:hueOff val="0"/>
            <a:satOff val="0"/>
            <a:lumOff val="0"/>
          </a:schemeClr>
        </a:solidFill>
        <a:ln>
          <a:solidFill>
            <a:schemeClr val="accent2"/>
          </a:solidFill>
        </a:ln>
      </dgm:spPr>
      <dgm:t>
        <a:bodyPr/>
        <a:lstStyle/>
        <a:p>
          <a:r>
            <a:rPr lang="en-US"/>
            <a:t>Assign candidates to a building or team instead of one teacher</a:t>
          </a:r>
        </a:p>
      </dgm:t>
    </dgm:pt>
    <dgm:pt modelId="{FCC41570-F5BB-4EDD-943A-C17ECCA3AE20}" type="parTrans" cxnId="{30D1B913-7D92-4616-9A57-413D7EA12F2B}">
      <dgm:prSet/>
      <dgm:spPr/>
      <dgm:t>
        <a:bodyPr/>
        <a:lstStyle/>
        <a:p>
          <a:endParaRPr lang="en-US"/>
        </a:p>
      </dgm:t>
    </dgm:pt>
    <dgm:pt modelId="{85279D8C-AD40-4DB4-9010-A7F5E1BA59E3}" type="sibTrans" cxnId="{30D1B913-7D92-4616-9A57-413D7EA12F2B}">
      <dgm:prSet/>
      <dgm:spPr/>
      <dgm:t>
        <a:bodyPr/>
        <a:lstStyle/>
        <a:p>
          <a:endParaRPr lang="en-US"/>
        </a:p>
      </dgm:t>
    </dgm:pt>
    <dgm:pt modelId="{0940AE82-685C-4F18-8836-68B2BE2F479A}">
      <dgm:prSet/>
      <dgm:spPr>
        <a:solidFill>
          <a:schemeClr val="lt1">
            <a:hueOff val="0"/>
            <a:satOff val="0"/>
            <a:lumOff val="0"/>
          </a:schemeClr>
        </a:solidFill>
        <a:ln>
          <a:solidFill>
            <a:schemeClr val="accent2"/>
          </a:solidFill>
        </a:ln>
      </dgm:spPr>
      <dgm:t>
        <a:bodyPr/>
        <a:lstStyle/>
        <a:p>
          <a:r>
            <a:rPr lang="en-US"/>
            <a:t>Collaborate with districts to meet pressing needs</a:t>
          </a:r>
        </a:p>
      </dgm:t>
    </dgm:pt>
    <dgm:pt modelId="{F7C5C7D2-A73A-43B8-A0A3-B80B9A285E69}" type="parTrans" cxnId="{CCB35183-733D-4FAD-8549-F5B1D864C70A}">
      <dgm:prSet/>
      <dgm:spPr/>
      <dgm:t>
        <a:bodyPr/>
        <a:lstStyle/>
        <a:p>
          <a:endParaRPr lang="en-US"/>
        </a:p>
      </dgm:t>
    </dgm:pt>
    <dgm:pt modelId="{5FF10F42-04E6-4481-ABB2-857A365C1F0E}" type="sibTrans" cxnId="{CCB35183-733D-4FAD-8549-F5B1D864C70A}">
      <dgm:prSet/>
      <dgm:spPr/>
      <dgm:t>
        <a:bodyPr/>
        <a:lstStyle/>
        <a:p>
          <a:endParaRPr lang="en-US"/>
        </a:p>
      </dgm:t>
    </dgm:pt>
    <dgm:pt modelId="{B2C4DF06-63C5-49CA-872B-4463CC1B8281}">
      <dgm:prSet/>
      <dgm:spPr>
        <a:solidFill>
          <a:schemeClr val="lt1">
            <a:hueOff val="0"/>
            <a:satOff val="0"/>
            <a:lumOff val="0"/>
          </a:schemeClr>
        </a:solidFill>
        <a:ln>
          <a:solidFill>
            <a:schemeClr val="accent2"/>
          </a:solidFill>
        </a:ln>
      </dgm:spPr>
      <dgm:t>
        <a:bodyPr/>
        <a:lstStyle/>
        <a:p>
          <a:r>
            <a:rPr lang="en-US"/>
            <a:t>Conduct supervision activities remotely</a:t>
          </a:r>
        </a:p>
      </dgm:t>
    </dgm:pt>
    <dgm:pt modelId="{FFDA60E0-FA7D-4710-AB9F-D6A6D7D22ABE}" type="parTrans" cxnId="{C9A16DF9-BBB0-40CC-BD37-50E1490DC805}">
      <dgm:prSet/>
      <dgm:spPr/>
      <dgm:t>
        <a:bodyPr/>
        <a:lstStyle/>
        <a:p>
          <a:endParaRPr lang="en-US"/>
        </a:p>
      </dgm:t>
    </dgm:pt>
    <dgm:pt modelId="{3E2EE3C5-E9D2-49F4-86F1-B4C23BB7CABE}" type="sibTrans" cxnId="{C9A16DF9-BBB0-40CC-BD37-50E1490DC805}">
      <dgm:prSet/>
      <dgm:spPr/>
      <dgm:t>
        <a:bodyPr/>
        <a:lstStyle/>
        <a:p>
          <a:endParaRPr lang="en-US"/>
        </a:p>
      </dgm:t>
    </dgm:pt>
    <dgm:pt modelId="{10914B53-B68D-49C6-8423-423AFBEB1A1C}" type="pres">
      <dgm:prSet presAssocID="{CC064C45-3279-4FCE-B77B-72EC84957A38}" presName="linearFlow" presStyleCnt="0">
        <dgm:presLayoutVars>
          <dgm:dir/>
          <dgm:animLvl val="lvl"/>
          <dgm:resizeHandles val="exact"/>
        </dgm:presLayoutVars>
      </dgm:prSet>
      <dgm:spPr/>
    </dgm:pt>
    <dgm:pt modelId="{EA4BC1F5-85C7-441C-86BE-46BD74A39EDD}" type="pres">
      <dgm:prSet presAssocID="{BA7F0855-9ABE-4EC7-B6EC-CDC397CCE88F}" presName="composite" presStyleCnt="0"/>
      <dgm:spPr/>
    </dgm:pt>
    <dgm:pt modelId="{727922B9-CD5D-4F49-8527-89A210287F8D}" type="pres">
      <dgm:prSet presAssocID="{BA7F0855-9ABE-4EC7-B6EC-CDC397CCE88F}" presName="parTx" presStyleLbl="node1" presStyleIdx="0" presStyleCnt="2">
        <dgm:presLayoutVars>
          <dgm:chMax val="0"/>
          <dgm:chPref val="0"/>
          <dgm:bulletEnabled val="1"/>
        </dgm:presLayoutVars>
      </dgm:prSet>
      <dgm:spPr/>
    </dgm:pt>
    <dgm:pt modelId="{69E9F9A9-E8DF-45DF-8247-0D9E4D3B19CB}" type="pres">
      <dgm:prSet presAssocID="{BA7F0855-9ABE-4EC7-B6EC-CDC397CCE88F}" presName="parSh" presStyleLbl="node1" presStyleIdx="0" presStyleCnt="2"/>
      <dgm:spPr/>
    </dgm:pt>
    <dgm:pt modelId="{AC5DE238-5565-4511-9596-12E94D1119E8}" type="pres">
      <dgm:prSet presAssocID="{BA7F0855-9ABE-4EC7-B6EC-CDC397CCE88F}" presName="desTx" presStyleLbl="fgAcc1" presStyleIdx="0" presStyleCnt="2">
        <dgm:presLayoutVars>
          <dgm:bulletEnabled val="1"/>
        </dgm:presLayoutVars>
      </dgm:prSet>
      <dgm:spPr/>
    </dgm:pt>
    <dgm:pt modelId="{53297EC9-4C91-4CE5-A73A-12C58A1E002A}" type="pres">
      <dgm:prSet presAssocID="{0063C425-AA8B-411D-AE39-BF0CD4844E85}" presName="sibTrans" presStyleLbl="sibTrans2D1" presStyleIdx="0" presStyleCnt="1"/>
      <dgm:spPr/>
    </dgm:pt>
    <dgm:pt modelId="{F02E0E08-F81B-459E-9DBC-D4E74BD1D011}" type="pres">
      <dgm:prSet presAssocID="{0063C425-AA8B-411D-AE39-BF0CD4844E85}" presName="connTx" presStyleLbl="sibTrans2D1" presStyleIdx="0" presStyleCnt="1"/>
      <dgm:spPr/>
    </dgm:pt>
    <dgm:pt modelId="{DA55C8D1-4A32-4862-8A68-2AFC0E67F229}" type="pres">
      <dgm:prSet presAssocID="{298E4C2E-7938-48C5-8E7B-08ED43EE7FB6}" presName="composite" presStyleCnt="0"/>
      <dgm:spPr/>
    </dgm:pt>
    <dgm:pt modelId="{78B62555-3737-4593-8A60-B89DDFF2BF4C}" type="pres">
      <dgm:prSet presAssocID="{298E4C2E-7938-48C5-8E7B-08ED43EE7FB6}" presName="parTx" presStyleLbl="node1" presStyleIdx="0" presStyleCnt="2">
        <dgm:presLayoutVars>
          <dgm:chMax val="0"/>
          <dgm:chPref val="0"/>
          <dgm:bulletEnabled val="1"/>
        </dgm:presLayoutVars>
      </dgm:prSet>
      <dgm:spPr/>
    </dgm:pt>
    <dgm:pt modelId="{D631DD09-D1EE-4788-9E22-3FD1954A1F64}" type="pres">
      <dgm:prSet presAssocID="{298E4C2E-7938-48C5-8E7B-08ED43EE7FB6}" presName="parSh" presStyleLbl="node1" presStyleIdx="1" presStyleCnt="2"/>
      <dgm:spPr/>
    </dgm:pt>
    <dgm:pt modelId="{E61CDCEA-E37E-4CF8-BD29-643F33156A49}" type="pres">
      <dgm:prSet presAssocID="{298E4C2E-7938-48C5-8E7B-08ED43EE7FB6}" presName="desTx" presStyleLbl="fgAcc1" presStyleIdx="1" presStyleCnt="2">
        <dgm:presLayoutVars>
          <dgm:bulletEnabled val="1"/>
        </dgm:presLayoutVars>
      </dgm:prSet>
      <dgm:spPr/>
    </dgm:pt>
  </dgm:ptLst>
  <dgm:cxnLst>
    <dgm:cxn modelId="{3EB5CC07-10DD-40C1-B2F4-34D364B7956D}" srcId="{CC064C45-3279-4FCE-B77B-72EC84957A38}" destId="{BA7F0855-9ABE-4EC7-B6EC-CDC397CCE88F}" srcOrd="0" destOrd="0" parTransId="{EB8657F0-A4C4-406A-8CCC-5DAFB9E80938}" sibTransId="{0063C425-AA8B-411D-AE39-BF0CD4844E85}"/>
    <dgm:cxn modelId="{30D1B913-7D92-4616-9A57-413D7EA12F2B}" srcId="{298E4C2E-7938-48C5-8E7B-08ED43EE7FB6}" destId="{D5F54462-6C10-43BA-A21F-BF715E6DBC80}" srcOrd="1" destOrd="0" parTransId="{FCC41570-F5BB-4EDD-943A-C17ECCA3AE20}" sibTransId="{85279D8C-AD40-4DB4-9010-A7F5E1BA59E3}"/>
    <dgm:cxn modelId="{1E430519-BDAB-4247-A657-9530C3D1D9A9}" type="presOf" srcId="{298E4C2E-7938-48C5-8E7B-08ED43EE7FB6}" destId="{78B62555-3737-4593-8A60-B89DDFF2BF4C}" srcOrd="0" destOrd="0" presId="urn:microsoft.com/office/officeart/2005/8/layout/process3"/>
    <dgm:cxn modelId="{ACC50D21-722C-402A-A49D-2A48729A67E2}" type="presOf" srcId="{BA7F0855-9ABE-4EC7-B6EC-CDC397CCE88F}" destId="{69E9F9A9-E8DF-45DF-8247-0D9E4D3B19CB}" srcOrd="1" destOrd="0" presId="urn:microsoft.com/office/officeart/2005/8/layout/process3"/>
    <dgm:cxn modelId="{28331725-754E-435E-A026-0DC38C26553B}" type="presOf" srcId="{298E4C2E-7938-48C5-8E7B-08ED43EE7FB6}" destId="{D631DD09-D1EE-4788-9E22-3FD1954A1F64}" srcOrd="1" destOrd="0" presId="urn:microsoft.com/office/officeart/2005/8/layout/process3"/>
    <dgm:cxn modelId="{2482972A-236E-4AA8-934B-429B4CC292E3}" srcId="{BA7F0855-9ABE-4EC7-B6EC-CDC397CCE88F}" destId="{3FA37301-6D67-4B53-AF6E-287B718EDAD4}" srcOrd="0" destOrd="0" parTransId="{8DB94C69-615C-40D8-B37E-05E3695D3E63}" sibTransId="{69C68E7B-7450-4F1C-82EC-2BBA5A1AA2FC}"/>
    <dgm:cxn modelId="{A67A6E2D-9351-41B7-A375-9195005E1AB6}" type="presOf" srcId="{81A7AC07-EF38-42F6-BAD4-D4734E38D74A}" destId="{AC5DE238-5565-4511-9596-12E94D1119E8}" srcOrd="0" destOrd="2" presId="urn:microsoft.com/office/officeart/2005/8/layout/process3"/>
    <dgm:cxn modelId="{884DD231-484C-448D-95DE-95610572CAD7}" srcId="{3FA37301-6D67-4B53-AF6E-287B718EDAD4}" destId="{81A7AC07-EF38-42F6-BAD4-D4734E38D74A}" srcOrd="1" destOrd="0" parTransId="{B51AB157-BFB7-4017-A9F8-3947C39BEB88}" sibTransId="{1D5B488E-CC25-43BE-AC5F-9837B0D2AE31}"/>
    <dgm:cxn modelId="{CB85F33D-6240-45C5-9A5E-75752CCC0D54}" type="presOf" srcId="{0940AE82-685C-4F18-8836-68B2BE2F479A}" destId="{E61CDCEA-E37E-4CF8-BD29-643F33156A49}" srcOrd="0" destOrd="2" presId="urn:microsoft.com/office/officeart/2005/8/layout/process3"/>
    <dgm:cxn modelId="{092CCC45-A703-43D4-969E-0E69E6BBAB37}" type="presOf" srcId="{0CCB6318-3E45-4E37-B53B-0024BB0D84F6}" destId="{AC5DE238-5565-4511-9596-12E94D1119E8}" srcOrd="0" destOrd="6" presId="urn:microsoft.com/office/officeart/2005/8/layout/process3"/>
    <dgm:cxn modelId="{CF988C6F-0688-42F4-BBFE-13D0D9D3927A}" type="presOf" srcId="{BA7F0855-9ABE-4EC7-B6EC-CDC397CCE88F}" destId="{727922B9-CD5D-4F49-8527-89A210287F8D}" srcOrd="0" destOrd="0" presId="urn:microsoft.com/office/officeart/2005/8/layout/process3"/>
    <dgm:cxn modelId="{F1798B70-4C93-46CF-962A-73B1F8B1F236}" type="presOf" srcId="{0063C425-AA8B-411D-AE39-BF0CD4844E85}" destId="{F02E0E08-F81B-459E-9DBC-D4E74BD1D011}" srcOrd="1" destOrd="0" presId="urn:microsoft.com/office/officeart/2005/8/layout/process3"/>
    <dgm:cxn modelId="{16897C52-135D-47B0-9D0B-915FE5670C57}" type="presOf" srcId="{CC064C45-3279-4FCE-B77B-72EC84957A38}" destId="{10914B53-B68D-49C6-8423-423AFBEB1A1C}" srcOrd="0" destOrd="0" presId="urn:microsoft.com/office/officeart/2005/8/layout/process3"/>
    <dgm:cxn modelId="{F1F09676-01A3-4E17-80CE-9B97207AF7F5}" type="presOf" srcId="{CEDB524F-E8FE-496F-AF6C-56C2D5672D75}" destId="{AC5DE238-5565-4511-9596-12E94D1119E8}" srcOrd="0" destOrd="1" presId="urn:microsoft.com/office/officeart/2005/8/layout/process3"/>
    <dgm:cxn modelId="{1B1F6E7F-5133-4FD1-8AE5-0BD3CA4E87CF}" type="presOf" srcId="{3FA37301-6D67-4B53-AF6E-287B718EDAD4}" destId="{AC5DE238-5565-4511-9596-12E94D1119E8}" srcOrd="0" destOrd="0" presId="urn:microsoft.com/office/officeart/2005/8/layout/process3"/>
    <dgm:cxn modelId="{CCB35183-733D-4FAD-8549-F5B1D864C70A}" srcId="{298E4C2E-7938-48C5-8E7B-08ED43EE7FB6}" destId="{0940AE82-685C-4F18-8836-68B2BE2F479A}" srcOrd="2" destOrd="0" parTransId="{F7C5C7D2-A73A-43B8-A0A3-B80B9A285E69}" sibTransId="{5FF10F42-04E6-4481-ABB2-857A365C1F0E}"/>
    <dgm:cxn modelId="{B0BDB388-F262-4FD9-9128-AC3CDA929BDB}" type="presOf" srcId="{79B25C3C-B3A4-47D9-A8FC-C4D6CF164202}" destId="{AC5DE238-5565-4511-9596-12E94D1119E8}" srcOrd="0" destOrd="5" presId="urn:microsoft.com/office/officeart/2005/8/layout/process3"/>
    <dgm:cxn modelId="{D8F8F88E-5BE3-4804-82FE-E85C5C8E7F8D}" srcId="{CC064C45-3279-4FCE-B77B-72EC84957A38}" destId="{298E4C2E-7938-48C5-8E7B-08ED43EE7FB6}" srcOrd="1" destOrd="0" parTransId="{6449565A-57F7-4F31-A053-9B7B6F452564}" sibTransId="{FACA0928-6B9D-49E7-B790-172000DBBEC2}"/>
    <dgm:cxn modelId="{FB06D58F-B89E-4BF6-A085-22E4E8B89E3D}" srcId="{3FA37301-6D67-4B53-AF6E-287B718EDAD4}" destId="{CEDB524F-E8FE-496F-AF6C-56C2D5672D75}" srcOrd="0" destOrd="0" parTransId="{64FB6417-D5DE-45E2-BFF9-105ECE99AC41}" sibTransId="{FC7FBBDE-8781-44C5-913F-333F9D51C701}"/>
    <dgm:cxn modelId="{87D35C90-A8CA-4CF5-88E1-0AFDED336044}" type="presOf" srcId="{0063C425-AA8B-411D-AE39-BF0CD4844E85}" destId="{53297EC9-4C91-4CE5-A73A-12C58A1E002A}" srcOrd="0" destOrd="0" presId="urn:microsoft.com/office/officeart/2005/8/layout/process3"/>
    <dgm:cxn modelId="{B1F0739A-4909-4253-8821-043C06D8C345}" srcId="{BA7F0855-9ABE-4EC7-B6EC-CDC397CCE88F}" destId="{79B25C3C-B3A4-47D9-A8FC-C4D6CF164202}" srcOrd="2" destOrd="0" parTransId="{11EC0291-E1B3-4FC6-AD3C-FDB9D5DAE098}" sibTransId="{9F337032-2FDC-4696-9085-CF9C1FD65839}"/>
    <dgm:cxn modelId="{AE9344A3-5E02-44D8-967E-44C22AA39F3C}" type="presOf" srcId="{D363E83B-900C-473F-9647-4742ED1C7C5A}" destId="{AC5DE238-5565-4511-9596-12E94D1119E8}" srcOrd="0" destOrd="3" presId="urn:microsoft.com/office/officeart/2005/8/layout/process3"/>
    <dgm:cxn modelId="{EA9F5CAB-BAC5-4415-A05C-23BD3B28D297}" srcId="{BA7F0855-9ABE-4EC7-B6EC-CDC397CCE88F}" destId="{0CCB6318-3E45-4E37-B53B-0024BB0D84F6}" srcOrd="3" destOrd="0" parTransId="{05C36D7C-25E3-4641-8BF3-27C96F58DA39}" sibTransId="{C03C4320-0278-45E0-AF2C-BEA2959126D0}"/>
    <dgm:cxn modelId="{CA23F5B1-97C1-4A31-BD62-AF99F71DE39A}" srcId="{BA7F0855-9ABE-4EC7-B6EC-CDC397CCE88F}" destId="{9C068910-3E63-46FF-B296-03C3248D6879}" srcOrd="1" destOrd="0" parTransId="{A20EE571-5AD8-4CD1-A251-4638AE9E9088}" sibTransId="{03B6193B-0EC8-4313-8D85-6E899A85216F}"/>
    <dgm:cxn modelId="{AECA99B9-E7A9-40B0-BF6E-D73BE19DAED2}" srcId="{3FA37301-6D67-4B53-AF6E-287B718EDAD4}" destId="{D363E83B-900C-473F-9647-4742ED1C7C5A}" srcOrd="2" destOrd="0" parTransId="{33EF0AC2-46ED-4F5D-B0DC-6CCE861BF2A4}" sibTransId="{CCB3AE12-135B-45E3-A0C7-D8A6A2F6FCAE}"/>
    <dgm:cxn modelId="{2005A0CD-A820-40CC-A1EB-3D5308F312AC}" type="presOf" srcId="{B2C4DF06-63C5-49CA-872B-4463CC1B8281}" destId="{E61CDCEA-E37E-4CF8-BD29-643F33156A49}" srcOrd="0" destOrd="3" presId="urn:microsoft.com/office/officeart/2005/8/layout/process3"/>
    <dgm:cxn modelId="{BC42CECF-B38F-4F1E-B10A-F6186E4BC9D3}" type="presOf" srcId="{D5F54462-6C10-43BA-A21F-BF715E6DBC80}" destId="{E61CDCEA-E37E-4CF8-BD29-643F33156A49}" srcOrd="0" destOrd="1" presId="urn:microsoft.com/office/officeart/2005/8/layout/process3"/>
    <dgm:cxn modelId="{42C65AE4-91D6-4D1F-A71E-633E8957DD8F}" srcId="{298E4C2E-7938-48C5-8E7B-08ED43EE7FB6}" destId="{2D98B7CD-790B-448B-AE2D-1A003B4A85DA}" srcOrd="0" destOrd="0" parTransId="{54AC79AA-7F7A-4D27-86DD-07A1310BEFC8}" sibTransId="{E3C7EE2A-7C22-400F-B92D-1C1A3ADE0D42}"/>
    <dgm:cxn modelId="{C9A16DF9-BBB0-40CC-BD37-50E1490DC805}" srcId="{298E4C2E-7938-48C5-8E7B-08ED43EE7FB6}" destId="{B2C4DF06-63C5-49CA-872B-4463CC1B8281}" srcOrd="3" destOrd="0" parTransId="{FFDA60E0-FA7D-4710-AB9F-D6A6D7D22ABE}" sibTransId="{3E2EE3C5-E9D2-49F4-86F1-B4C23BB7CABE}"/>
    <dgm:cxn modelId="{506F0DFD-5916-4266-B61B-0665F2ABAD1A}" type="presOf" srcId="{2D98B7CD-790B-448B-AE2D-1A003B4A85DA}" destId="{E61CDCEA-E37E-4CF8-BD29-643F33156A49}" srcOrd="0" destOrd="0" presId="urn:microsoft.com/office/officeart/2005/8/layout/process3"/>
    <dgm:cxn modelId="{D7DC68FE-1638-4101-93B6-C21600DD93C3}" type="presOf" srcId="{9C068910-3E63-46FF-B296-03C3248D6879}" destId="{AC5DE238-5565-4511-9596-12E94D1119E8}" srcOrd="0" destOrd="4" presId="urn:microsoft.com/office/officeart/2005/8/layout/process3"/>
    <dgm:cxn modelId="{A01AD40E-768D-4DA9-A195-E6A959D0A532}" type="presParOf" srcId="{10914B53-B68D-49C6-8423-423AFBEB1A1C}" destId="{EA4BC1F5-85C7-441C-86BE-46BD74A39EDD}" srcOrd="0" destOrd="0" presId="urn:microsoft.com/office/officeart/2005/8/layout/process3"/>
    <dgm:cxn modelId="{9BB93E38-7797-4FDD-8A01-AB10E20B3371}" type="presParOf" srcId="{EA4BC1F5-85C7-441C-86BE-46BD74A39EDD}" destId="{727922B9-CD5D-4F49-8527-89A210287F8D}" srcOrd="0" destOrd="0" presId="urn:microsoft.com/office/officeart/2005/8/layout/process3"/>
    <dgm:cxn modelId="{48D1CEC3-40E9-4B20-9741-3CEFE9503AB5}" type="presParOf" srcId="{EA4BC1F5-85C7-441C-86BE-46BD74A39EDD}" destId="{69E9F9A9-E8DF-45DF-8247-0D9E4D3B19CB}" srcOrd="1" destOrd="0" presId="urn:microsoft.com/office/officeart/2005/8/layout/process3"/>
    <dgm:cxn modelId="{729FF442-6F10-43F7-952D-905AE00036C2}" type="presParOf" srcId="{EA4BC1F5-85C7-441C-86BE-46BD74A39EDD}" destId="{AC5DE238-5565-4511-9596-12E94D1119E8}" srcOrd="2" destOrd="0" presId="urn:microsoft.com/office/officeart/2005/8/layout/process3"/>
    <dgm:cxn modelId="{D2375F61-F3E3-4963-B978-02FE3EE26EAF}" type="presParOf" srcId="{10914B53-B68D-49C6-8423-423AFBEB1A1C}" destId="{53297EC9-4C91-4CE5-A73A-12C58A1E002A}" srcOrd="1" destOrd="0" presId="urn:microsoft.com/office/officeart/2005/8/layout/process3"/>
    <dgm:cxn modelId="{A02945AD-0466-44F8-8397-DBE416FB7CE8}" type="presParOf" srcId="{53297EC9-4C91-4CE5-A73A-12C58A1E002A}" destId="{F02E0E08-F81B-459E-9DBC-D4E74BD1D011}" srcOrd="0" destOrd="0" presId="urn:microsoft.com/office/officeart/2005/8/layout/process3"/>
    <dgm:cxn modelId="{40145CF0-41C9-4E08-8DD1-535CB9F300E1}" type="presParOf" srcId="{10914B53-B68D-49C6-8423-423AFBEB1A1C}" destId="{DA55C8D1-4A32-4862-8A68-2AFC0E67F229}" srcOrd="2" destOrd="0" presId="urn:microsoft.com/office/officeart/2005/8/layout/process3"/>
    <dgm:cxn modelId="{916047AB-7757-4C9F-9B27-3D7272AA737C}" type="presParOf" srcId="{DA55C8D1-4A32-4862-8A68-2AFC0E67F229}" destId="{78B62555-3737-4593-8A60-B89DDFF2BF4C}" srcOrd="0" destOrd="0" presId="urn:microsoft.com/office/officeart/2005/8/layout/process3"/>
    <dgm:cxn modelId="{EB1D53A3-871B-421F-9F24-DFEDFA111530}" type="presParOf" srcId="{DA55C8D1-4A32-4862-8A68-2AFC0E67F229}" destId="{D631DD09-D1EE-4788-9E22-3FD1954A1F64}" srcOrd="1" destOrd="0" presId="urn:microsoft.com/office/officeart/2005/8/layout/process3"/>
    <dgm:cxn modelId="{83535DEA-9936-4400-B4E7-5D0C98A7479E}" type="presParOf" srcId="{DA55C8D1-4A32-4862-8A68-2AFC0E67F229}" destId="{E61CDCEA-E37E-4CF8-BD29-643F33156A4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064C45-3279-4FCE-B77B-72EC84957A38}" type="doc">
      <dgm:prSet loTypeId="urn:microsoft.com/office/officeart/2005/8/layout/process3" loCatId="process" qsTypeId="urn:microsoft.com/office/officeart/2005/8/quickstyle/simple1" qsCatId="simple" csTypeId="urn:microsoft.com/office/officeart/2005/8/colors/accent1_2" csCatId="accent1" phldr="1"/>
      <dgm:spPr/>
    </dgm:pt>
    <dgm:pt modelId="{BA7F0855-9ABE-4EC7-B6EC-CDC397CCE88F}">
      <dgm:prSet phldrT="[Text]" custT="1"/>
      <dgm:spPr>
        <a:solidFill>
          <a:schemeClr val="accent5"/>
        </a:solidFill>
      </dgm:spPr>
      <dgm:t>
        <a:bodyPr/>
        <a:lstStyle/>
        <a:p>
          <a:r>
            <a:rPr lang="en-US" sz="2600"/>
            <a:t>Candidate Opportunities</a:t>
          </a:r>
        </a:p>
      </dgm:t>
    </dgm:pt>
    <dgm:pt modelId="{EB8657F0-A4C4-406A-8CCC-5DAFB9E80938}" type="parTrans" cxnId="{3EB5CC07-10DD-40C1-B2F4-34D364B7956D}">
      <dgm:prSet/>
      <dgm:spPr/>
      <dgm:t>
        <a:bodyPr/>
        <a:lstStyle/>
        <a:p>
          <a:endParaRPr lang="en-US"/>
        </a:p>
      </dgm:t>
    </dgm:pt>
    <dgm:pt modelId="{0063C425-AA8B-411D-AE39-BF0CD4844E85}" type="sibTrans" cxnId="{3EB5CC07-10DD-40C1-B2F4-34D364B7956D}">
      <dgm:prSet/>
      <dgm:spPr>
        <a:solidFill>
          <a:schemeClr val="accent5">
            <a:alpha val="50000"/>
          </a:schemeClr>
        </a:solidFill>
      </dgm:spPr>
      <dgm:t>
        <a:bodyPr/>
        <a:lstStyle/>
        <a:p>
          <a:endParaRPr lang="en-US"/>
        </a:p>
      </dgm:t>
    </dgm:pt>
    <dgm:pt modelId="{298E4C2E-7938-48C5-8E7B-08ED43EE7FB6}">
      <dgm:prSet phldrT="[Text]" custT="1"/>
      <dgm:spPr>
        <a:solidFill>
          <a:schemeClr val="accent5"/>
        </a:solidFill>
      </dgm:spPr>
      <dgm:t>
        <a:bodyPr/>
        <a:lstStyle/>
        <a:p>
          <a:r>
            <a:rPr lang="en-US" sz="2600"/>
            <a:t>Preparation Program Supports</a:t>
          </a:r>
        </a:p>
      </dgm:t>
    </dgm:pt>
    <dgm:pt modelId="{6449565A-57F7-4F31-A053-9B7B6F452564}" type="parTrans" cxnId="{D8F8F88E-5BE3-4804-82FE-E85C5C8E7F8D}">
      <dgm:prSet/>
      <dgm:spPr/>
      <dgm:t>
        <a:bodyPr/>
        <a:lstStyle/>
        <a:p>
          <a:endParaRPr lang="en-US"/>
        </a:p>
      </dgm:t>
    </dgm:pt>
    <dgm:pt modelId="{FACA0928-6B9D-49E7-B790-172000DBBEC2}" type="sibTrans" cxnId="{D8F8F88E-5BE3-4804-82FE-E85C5C8E7F8D}">
      <dgm:prSet/>
      <dgm:spPr/>
      <dgm:t>
        <a:bodyPr/>
        <a:lstStyle/>
        <a:p>
          <a:endParaRPr lang="en-US"/>
        </a:p>
      </dgm:t>
    </dgm:pt>
    <dgm:pt modelId="{3FA37301-6D67-4B53-AF6E-287B718EDAD4}">
      <dgm:prSet phldrT="[Text]"/>
      <dgm:spPr>
        <a:solidFill>
          <a:schemeClr val="lt1">
            <a:hueOff val="0"/>
            <a:satOff val="0"/>
            <a:lumOff val="0"/>
          </a:schemeClr>
        </a:solidFill>
        <a:ln>
          <a:solidFill>
            <a:schemeClr val="accent5"/>
          </a:solidFill>
        </a:ln>
      </dgm:spPr>
      <dgm:t>
        <a:bodyPr/>
        <a:lstStyle/>
        <a:p>
          <a:r>
            <a:rPr lang="en-US"/>
            <a:t>Allow candidates to take full responsibility</a:t>
          </a:r>
        </a:p>
      </dgm:t>
    </dgm:pt>
    <dgm:pt modelId="{8DB94C69-615C-40D8-B37E-05E3695D3E63}" type="parTrans" cxnId="{2482972A-236E-4AA8-934B-429B4CC292E3}">
      <dgm:prSet/>
      <dgm:spPr/>
      <dgm:t>
        <a:bodyPr/>
        <a:lstStyle/>
        <a:p>
          <a:endParaRPr lang="en-US"/>
        </a:p>
      </dgm:t>
    </dgm:pt>
    <dgm:pt modelId="{69C68E7B-7450-4F1C-82EC-2BBA5A1AA2FC}" type="sibTrans" cxnId="{2482972A-236E-4AA8-934B-429B4CC292E3}">
      <dgm:prSet/>
      <dgm:spPr/>
      <dgm:t>
        <a:bodyPr/>
        <a:lstStyle/>
        <a:p>
          <a:endParaRPr lang="en-US"/>
        </a:p>
      </dgm:t>
    </dgm:pt>
    <dgm:pt modelId="{2D98B7CD-790B-448B-AE2D-1A003B4A85DA}">
      <dgm:prSet phldrT="[Text]"/>
      <dgm:spPr>
        <a:solidFill>
          <a:schemeClr val="lt1">
            <a:hueOff val="0"/>
            <a:satOff val="0"/>
            <a:lumOff val="0"/>
          </a:schemeClr>
        </a:solidFill>
        <a:ln>
          <a:solidFill>
            <a:schemeClr val="accent5"/>
          </a:solidFill>
        </a:ln>
      </dgm:spPr>
      <dgm:t>
        <a:bodyPr/>
        <a:lstStyle/>
        <a:p>
          <a:r>
            <a:rPr lang="en-US"/>
            <a:t>Discuss family engagement strategies</a:t>
          </a:r>
        </a:p>
      </dgm:t>
    </dgm:pt>
    <dgm:pt modelId="{54AC79AA-7F7A-4D27-86DD-07A1310BEFC8}" type="parTrans" cxnId="{42C65AE4-91D6-4D1F-A71E-633E8957DD8F}">
      <dgm:prSet/>
      <dgm:spPr/>
      <dgm:t>
        <a:bodyPr/>
        <a:lstStyle/>
        <a:p>
          <a:endParaRPr lang="en-US"/>
        </a:p>
      </dgm:t>
    </dgm:pt>
    <dgm:pt modelId="{E3C7EE2A-7C22-400F-B92D-1C1A3ADE0D42}" type="sibTrans" cxnId="{42C65AE4-91D6-4D1F-A71E-633E8957DD8F}">
      <dgm:prSet/>
      <dgm:spPr/>
      <dgm:t>
        <a:bodyPr/>
        <a:lstStyle/>
        <a:p>
          <a:endParaRPr lang="en-US"/>
        </a:p>
      </dgm:t>
    </dgm:pt>
    <dgm:pt modelId="{AFD43712-84A3-4F4F-B1D4-BD18038BD46B}">
      <dgm:prSet/>
      <dgm:spPr>
        <a:solidFill>
          <a:schemeClr val="lt1">
            <a:hueOff val="0"/>
            <a:satOff val="0"/>
            <a:lumOff val="0"/>
          </a:schemeClr>
        </a:solidFill>
        <a:ln>
          <a:solidFill>
            <a:schemeClr val="accent5"/>
          </a:solidFill>
        </a:ln>
      </dgm:spPr>
      <dgm:t>
        <a:bodyPr/>
        <a:lstStyle/>
        <a:p>
          <a:r>
            <a:rPr lang="en-US"/>
            <a:t>Assign strong student teachers to cooperating teachers with health concerns</a:t>
          </a:r>
        </a:p>
      </dgm:t>
    </dgm:pt>
    <dgm:pt modelId="{630D9F33-9E1E-4FD3-BD81-A71AEEEE3858}" type="parTrans" cxnId="{2CEBF698-CC46-4B60-92B0-3199CB2741E0}">
      <dgm:prSet/>
      <dgm:spPr/>
      <dgm:t>
        <a:bodyPr/>
        <a:lstStyle/>
        <a:p>
          <a:endParaRPr lang="en-US"/>
        </a:p>
      </dgm:t>
    </dgm:pt>
    <dgm:pt modelId="{28C14F93-76A4-4A4A-AF24-97AE15BD4CCB}" type="sibTrans" cxnId="{2CEBF698-CC46-4B60-92B0-3199CB2741E0}">
      <dgm:prSet/>
      <dgm:spPr/>
      <dgm:t>
        <a:bodyPr/>
        <a:lstStyle/>
        <a:p>
          <a:endParaRPr lang="en-US"/>
        </a:p>
      </dgm:t>
    </dgm:pt>
    <dgm:pt modelId="{7385EC2B-D009-410D-A058-C07CD1A1393A}">
      <dgm:prSet/>
      <dgm:spPr>
        <a:solidFill>
          <a:schemeClr val="lt1">
            <a:hueOff val="0"/>
            <a:satOff val="0"/>
            <a:lumOff val="0"/>
          </a:schemeClr>
        </a:solidFill>
        <a:ln>
          <a:solidFill>
            <a:schemeClr val="accent5"/>
          </a:solidFill>
        </a:ln>
      </dgm:spPr>
      <dgm:t>
        <a:bodyPr/>
        <a:lstStyle/>
        <a:p>
          <a:r>
            <a:rPr lang="en-US"/>
            <a:t>Encourage team and co-teaching </a:t>
          </a:r>
        </a:p>
      </dgm:t>
    </dgm:pt>
    <dgm:pt modelId="{24C46593-D49A-4EFA-96EC-D4EF66E71085}" type="parTrans" cxnId="{AFD5828A-9FFD-4199-9DD3-0A3FFB410081}">
      <dgm:prSet/>
      <dgm:spPr/>
      <dgm:t>
        <a:bodyPr/>
        <a:lstStyle/>
        <a:p>
          <a:endParaRPr lang="en-US"/>
        </a:p>
      </dgm:t>
    </dgm:pt>
    <dgm:pt modelId="{CDC0278A-DAEC-4ECC-A160-BADC0B4549AC}" type="sibTrans" cxnId="{AFD5828A-9FFD-4199-9DD3-0A3FFB410081}">
      <dgm:prSet/>
      <dgm:spPr/>
      <dgm:t>
        <a:bodyPr/>
        <a:lstStyle/>
        <a:p>
          <a:endParaRPr lang="en-US"/>
        </a:p>
      </dgm:t>
    </dgm:pt>
    <dgm:pt modelId="{B7AF23B4-1323-4001-88EC-1BD5BD3324C9}">
      <dgm:prSet/>
      <dgm:spPr>
        <a:solidFill>
          <a:schemeClr val="lt1">
            <a:hueOff val="0"/>
            <a:satOff val="0"/>
            <a:lumOff val="0"/>
          </a:schemeClr>
        </a:solidFill>
        <a:ln>
          <a:solidFill>
            <a:schemeClr val="accent5"/>
          </a:solidFill>
        </a:ln>
      </dgm:spPr>
      <dgm:t>
        <a:bodyPr/>
        <a:lstStyle/>
        <a:p>
          <a:r>
            <a:rPr lang="en-US"/>
            <a:t>Pair strategically to balance strengths and needs</a:t>
          </a:r>
        </a:p>
      </dgm:t>
    </dgm:pt>
    <dgm:pt modelId="{E45CF484-8207-44B4-A84B-E3F502504AB7}" type="parTrans" cxnId="{63A92BC6-4047-41B5-894F-F9852616A27D}">
      <dgm:prSet/>
      <dgm:spPr/>
      <dgm:t>
        <a:bodyPr/>
        <a:lstStyle/>
        <a:p>
          <a:endParaRPr lang="en-US"/>
        </a:p>
      </dgm:t>
    </dgm:pt>
    <dgm:pt modelId="{A5A4DE52-65DC-4160-9B64-8C2111FBD670}" type="sibTrans" cxnId="{63A92BC6-4047-41B5-894F-F9852616A27D}">
      <dgm:prSet/>
      <dgm:spPr/>
      <dgm:t>
        <a:bodyPr/>
        <a:lstStyle/>
        <a:p>
          <a:endParaRPr lang="en-US"/>
        </a:p>
      </dgm:t>
    </dgm:pt>
    <dgm:pt modelId="{55115DE4-9E6C-409C-B290-0EA319A8873D}">
      <dgm:prSet/>
      <dgm:spPr>
        <a:solidFill>
          <a:schemeClr val="lt1">
            <a:hueOff val="0"/>
            <a:satOff val="0"/>
            <a:lumOff val="0"/>
          </a:schemeClr>
        </a:solidFill>
        <a:ln>
          <a:solidFill>
            <a:schemeClr val="accent5"/>
          </a:solidFill>
        </a:ln>
      </dgm:spPr>
      <dgm:t>
        <a:bodyPr/>
        <a:lstStyle/>
        <a:p>
          <a:r>
            <a:rPr lang="en-US"/>
            <a:t>Promote virtual platforms for mentoring </a:t>
          </a:r>
        </a:p>
      </dgm:t>
    </dgm:pt>
    <dgm:pt modelId="{09A934C8-CE70-4387-A89A-8B09677A7A5E}" type="parTrans" cxnId="{C28E4546-56CA-4E3C-821F-6C5DA226A4DE}">
      <dgm:prSet/>
      <dgm:spPr/>
      <dgm:t>
        <a:bodyPr/>
        <a:lstStyle/>
        <a:p>
          <a:endParaRPr lang="en-US"/>
        </a:p>
      </dgm:t>
    </dgm:pt>
    <dgm:pt modelId="{EA3A8AFB-B487-47A9-BDD6-7BC708BBA45F}" type="sibTrans" cxnId="{C28E4546-56CA-4E3C-821F-6C5DA226A4DE}">
      <dgm:prSet/>
      <dgm:spPr/>
      <dgm:t>
        <a:bodyPr/>
        <a:lstStyle/>
        <a:p>
          <a:endParaRPr lang="en-US"/>
        </a:p>
      </dgm:t>
    </dgm:pt>
    <dgm:pt modelId="{26EBFF1A-D82B-417B-9364-2450907F424E}">
      <dgm:prSet/>
      <dgm:spPr>
        <a:solidFill>
          <a:schemeClr val="lt1">
            <a:hueOff val="0"/>
            <a:satOff val="0"/>
            <a:lumOff val="0"/>
          </a:schemeClr>
        </a:solidFill>
        <a:ln>
          <a:solidFill>
            <a:schemeClr val="accent5"/>
          </a:solidFill>
        </a:ln>
      </dgm:spPr>
      <dgm:t>
        <a:bodyPr/>
        <a:lstStyle/>
        <a:p>
          <a:r>
            <a:rPr lang="en-US"/>
            <a:t>Reconsider evaluation systems</a:t>
          </a:r>
        </a:p>
      </dgm:t>
    </dgm:pt>
    <dgm:pt modelId="{0BA00CD0-9BBF-4085-9670-3602B3DCF22E}" type="parTrans" cxnId="{4537D84F-AB5D-43A8-A554-A493725F144F}">
      <dgm:prSet/>
      <dgm:spPr/>
      <dgm:t>
        <a:bodyPr/>
        <a:lstStyle/>
        <a:p>
          <a:endParaRPr lang="en-US"/>
        </a:p>
      </dgm:t>
    </dgm:pt>
    <dgm:pt modelId="{CDC2146B-4352-4E28-B424-3664F286B1E8}" type="sibTrans" cxnId="{4537D84F-AB5D-43A8-A554-A493725F144F}">
      <dgm:prSet/>
      <dgm:spPr/>
      <dgm:t>
        <a:bodyPr/>
        <a:lstStyle/>
        <a:p>
          <a:endParaRPr lang="en-US"/>
        </a:p>
      </dgm:t>
    </dgm:pt>
    <dgm:pt modelId="{5EE26E19-B51C-4988-9B46-AF9095FB9F21}">
      <dgm:prSet/>
      <dgm:spPr>
        <a:solidFill>
          <a:schemeClr val="lt1">
            <a:hueOff val="0"/>
            <a:satOff val="0"/>
            <a:lumOff val="0"/>
          </a:schemeClr>
        </a:solidFill>
        <a:ln>
          <a:solidFill>
            <a:schemeClr val="accent5"/>
          </a:solidFill>
        </a:ln>
      </dgm:spPr>
      <dgm:t>
        <a:bodyPr/>
        <a:lstStyle/>
        <a:p>
          <a:r>
            <a:rPr lang="en-US"/>
            <a:t>Allow student teachers to demonstrate skills in unconventional ways</a:t>
          </a:r>
        </a:p>
      </dgm:t>
    </dgm:pt>
    <dgm:pt modelId="{7D3ECED0-8EC4-4A83-9342-54A4643F40D1}" type="parTrans" cxnId="{7CA4CC9F-6070-4FE4-8BB2-7D44F6594751}">
      <dgm:prSet/>
      <dgm:spPr/>
      <dgm:t>
        <a:bodyPr/>
        <a:lstStyle/>
        <a:p>
          <a:endParaRPr lang="en-US"/>
        </a:p>
      </dgm:t>
    </dgm:pt>
    <dgm:pt modelId="{C6F32A1F-880E-4DD4-A741-CE73CF3EE4F3}" type="sibTrans" cxnId="{7CA4CC9F-6070-4FE4-8BB2-7D44F6594751}">
      <dgm:prSet/>
      <dgm:spPr/>
      <dgm:t>
        <a:bodyPr/>
        <a:lstStyle/>
        <a:p>
          <a:endParaRPr lang="en-US"/>
        </a:p>
      </dgm:t>
    </dgm:pt>
    <dgm:pt modelId="{10914B53-B68D-49C6-8423-423AFBEB1A1C}" type="pres">
      <dgm:prSet presAssocID="{CC064C45-3279-4FCE-B77B-72EC84957A38}" presName="linearFlow" presStyleCnt="0">
        <dgm:presLayoutVars>
          <dgm:dir/>
          <dgm:animLvl val="lvl"/>
          <dgm:resizeHandles val="exact"/>
        </dgm:presLayoutVars>
      </dgm:prSet>
      <dgm:spPr/>
    </dgm:pt>
    <dgm:pt modelId="{EA4BC1F5-85C7-441C-86BE-46BD74A39EDD}" type="pres">
      <dgm:prSet presAssocID="{BA7F0855-9ABE-4EC7-B6EC-CDC397CCE88F}" presName="composite" presStyleCnt="0"/>
      <dgm:spPr/>
    </dgm:pt>
    <dgm:pt modelId="{727922B9-CD5D-4F49-8527-89A210287F8D}" type="pres">
      <dgm:prSet presAssocID="{BA7F0855-9ABE-4EC7-B6EC-CDC397CCE88F}" presName="parTx" presStyleLbl="node1" presStyleIdx="0" presStyleCnt="2">
        <dgm:presLayoutVars>
          <dgm:chMax val="0"/>
          <dgm:chPref val="0"/>
          <dgm:bulletEnabled val="1"/>
        </dgm:presLayoutVars>
      </dgm:prSet>
      <dgm:spPr/>
    </dgm:pt>
    <dgm:pt modelId="{69E9F9A9-E8DF-45DF-8247-0D9E4D3B19CB}" type="pres">
      <dgm:prSet presAssocID="{BA7F0855-9ABE-4EC7-B6EC-CDC397CCE88F}" presName="parSh" presStyleLbl="node1" presStyleIdx="0" presStyleCnt="2"/>
      <dgm:spPr/>
    </dgm:pt>
    <dgm:pt modelId="{AC5DE238-5565-4511-9596-12E94D1119E8}" type="pres">
      <dgm:prSet presAssocID="{BA7F0855-9ABE-4EC7-B6EC-CDC397CCE88F}" presName="desTx" presStyleLbl="fgAcc1" presStyleIdx="0" presStyleCnt="2">
        <dgm:presLayoutVars>
          <dgm:bulletEnabled val="1"/>
        </dgm:presLayoutVars>
      </dgm:prSet>
      <dgm:spPr/>
    </dgm:pt>
    <dgm:pt modelId="{53297EC9-4C91-4CE5-A73A-12C58A1E002A}" type="pres">
      <dgm:prSet presAssocID="{0063C425-AA8B-411D-AE39-BF0CD4844E85}" presName="sibTrans" presStyleLbl="sibTrans2D1" presStyleIdx="0" presStyleCnt="1"/>
      <dgm:spPr/>
    </dgm:pt>
    <dgm:pt modelId="{F02E0E08-F81B-459E-9DBC-D4E74BD1D011}" type="pres">
      <dgm:prSet presAssocID="{0063C425-AA8B-411D-AE39-BF0CD4844E85}" presName="connTx" presStyleLbl="sibTrans2D1" presStyleIdx="0" presStyleCnt="1"/>
      <dgm:spPr/>
    </dgm:pt>
    <dgm:pt modelId="{DA55C8D1-4A32-4862-8A68-2AFC0E67F229}" type="pres">
      <dgm:prSet presAssocID="{298E4C2E-7938-48C5-8E7B-08ED43EE7FB6}" presName="composite" presStyleCnt="0"/>
      <dgm:spPr/>
    </dgm:pt>
    <dgm:pt modelId="{78B62555-3737-4593-8A60-B89DDFF2BF4C}" type="pres">
      <dgm:prSet presAssocID="{298E4C2E-7938-48C5-8E7B-08ED43EE7FB6}" presName="parTx" presStyleLbl="node1" presStyleIdx="0" presStyleCnt="2">
        <dgm:presLayoutVars>
          <dgm:chMax val="0"/>
          <dgm:chPref val="0"/>
          <dgm:bulletEnabled val="1"/>
        </dgm:presLayoutVars>
      </dgm:prSet>
      <dgm:spPr/>
    </dgm:pt>
    <dgm:pt modelId="{D631DD09-D1EE-4788-9E22-3FD1954A1F64}" type="pres">
      <dgm:prSet presAssocID="{298E4C2E-7938-48C5-8E7B-08ED43EE7FB6}" presName="parSh" presStyleLbl="node1" presStyleIdx="1" presStyleCnt="2"/>
      <dgm:spPr/>
    </dgm:pt>
    <dgm:pt modelId="{E61CDCEA-E37E-4CF8-BD29-643F33156A49}" type="pres">
      <dgm:prSet presAssocID="{298E4C2E-7938-48C5-8E7B-08ED43EE7FB6}" presName="desTx" presStyleLbl="fgAcc1" presStyleIdx="1" presStyleCnt="2">
        <dgm:presLayoutVars>
          <dgm:bulletEnabled val="1"/>
        </dgm:presLayoutVars>
      </dgm:prSet>
      <dgm:spPr/>
    </dgm:pt>
  </dgm:ptLst>
  <dgm:cxnLst>
    <dgm:cxn modelId="{13CF2D04-3722-4C00-940C-0ADD9E2DD609}" type="presOf" srcId="{5EE26E19-B51C-4988-9B46-AF9095FB9F21}" destId="{E61CDCEA-E37E-4CF8-BD29-643F33156A49}" srcOrd="0" destOrd="3" presId="urn:microsoft.com/office/officeart/2005/8/layout/process3"/>
    <dgm:cxn modelId="{3EB5CC07-10DD-40C1-B2F4-34D364B7956D}" srcId="{CC064C45-3279-4FCE-B77B-72EC84957A38}" destId="{BA7F0855-9ABE-4EC7-B6EC-CDC397CCE88F}" srcOrd="0" destOrd="0" parTransId="{EB8657F0-A4C4-406A-8CCC-5DAFB9E80938}" sibTransId="{0063C425-AA8B-411D-AE39-BF0CD4844E85}"/>
    <dgm:cxn modelId="{E237F813-426C-470D-8C97-F47B7DFE793F}" type="presOf" srcId="{7385EC2B-D009-410D-A058-C07CD1A1393A}" destId="{AC5DE238-5565-4511-9596-12E94D1119E8}" srcOrd="0" destOrd="2" presId="urn:microsoft.com/office/officeart/2005/8/layout/process3"/>
    <dgm:cxn modelId="{1E430519-BDAB-4247-A657-9530C3D1D9A9}" type="presOf" srcId="{298E4C2E-7938-48C5-8E7B-08ED43EE7FB6}" destId="{78B62555-3737-4593-8A60-B89DDFF2BF4C}" srcOrd="0" destOrd="0" presId="urn:microsoft.com/office/officeart/2005/8/layout/process3"/>
    <dgm:cxn modelId="{ACC50D21-722C-402A-A49D-2A48729A67E2}" type="presOf" srcId="{BA7F0855-9ABE-4EC7-B6EC-CDC397CCE88F}" destId="{69E9F9A9-E8DF-45DF-8247-0D9E4D3B19CB}" srcOrd="1" destOrd="0" presId="urn:microsoft.com/office/officeart/2005/8/layout/process3"/>
    <dgm:cxn modelId="{28331725-754E-435E-A026-0DC38C26553B}" type="presOf" srcId="{298E4C2E-7938-48C5-8E7B-08ED43EE7FB6}" destId="{D631DD09-D1EE-4788-9E22-3FD1954A1F64}" srcOrd="1" destOrd="0" presId="urn:microsoft.com/office/officeart/2005/8/layout/process3"/>
    <dgm:cxn modelId="{2482972A-236E-4AA8-934B-429B4CC292E3}" srcId="{BA7F0855-9ABE-4EC7-B6EC-CDC397CCE88F}" destId="{3FA37301-6D67-4B53-AF6E-287B718EDAD4}" srcOrd="0" destOrd="0" parTransId="{8DB94C69-615C-40D8-B37E-05E3695D3E63}" sibTransId="{69C68E7B-7450-4F1C-82EC-2BBA5A1AA2FC}"/>
    <dgm:cxn modelId="{FAFE8A44-8779-4BD4-AB18-8C71B0AD1A47}" type="presOf" srcId="{26EBFF1A-D82B-417B-9364-2450907F424E}" destId="{E61CDCEA-E37E-4CF8-BD29-643F33156A49}" srcOrd="0" destOrd="2" presId="urn:microsoft.com/office/officeart/2005/8/layout/process3"/>
    <dgm:cxn modelId="{C28E4546-56CA-4E3C-821F-6C5DA226A4DE}" srcId="{298E4C2E-7938-48C5-8E7B-08ED43EE7FB6}" destId="{55115DE4-9E6C-409C-B290-0EA319A8873D}" srcOrd="1" destOrd="0" parTransId="{09A934C8-CE70-4387-A89A-8B09677A7A5E}" sibTransId="{EA3A8AFB-B487-47A9-BDD6-7BC708BBA45F}"/>
    <dgm:cxn modelId="{CF988C6F-0688-42F4-BBFE-13D0D9D3927A}" type="presOf" srcId="{BA7F0855-9ABE-4EC7-B6EC-CDC397CCE88F}" destId="{727922B9-CD5D-4F49-8527-89A210287F8D}" srcOrd="0" destOrd="0" presId="urn:microsoft.com/office/officeart/2005/8/layout/process3"/>
    <dgm:cxn modelId="{4537D84F-AB5D-43A8-A554-A493725F144F}" srcId="{298E4C2E-7938-48C5-8E7B-08ED43EE7FB6}" destId="{26EBFF1A-D82B-417B-9364-2450907F424E}" srcOrd="2" destOrd="0" parTransId="{0BA00CD0-9BBF-4085-9670-3602B3DCF22E}" sibTransId="{CDC2146B-4352-4E28-B424-3664F286B1E8}"/>
    <dgm:cxn modelId="{F1798B70-4C93-46CF-962A-73B1F8B1F236}" type="presOf" srcId="{0063C425-AA8B-411D-AE39-BF0CD4844E85}" destId="{F02E0E08-F81B-459E-9DBC-D4E74BD1D011}" srcOrd="1" destOrd="0" presId="urn:microsoft.com/office/officeart/2005/8/layout/process3"/>
    <dgm:cxn modelId="{16897C52-135D-47B0-9D0B-915FE5670C57}" type="presOf" srcId="{CC064C45-3279-4FCE-B77B-72EC84957A38}" destId="{10914B53-B68D-49C6-8423-423AFBEB1A1C}" srcOrd="0" destOrd="0" presId="urn:microsoft.com/office/officeart/2005/8/layout/process3"/>
    <dgm:cxn modelId="{63DF7E7E-08D2-4DC7-9AF0-BC4B0D2DA4A8}" type="presOf" srcId="{B7AF23B4-1323-4001-88EC-1BD5BD3324C9}" destId="{AC5DE238-5565-4511-9596-12E94D1119E8}" srcOrd="0" destOrd="3" presId="urn:microsoft.com/office/officeart/2005/8/layout/process3"/>
    <dgm:cxn modelId="{1B1F6E7F-5133-4FD1-8AE5-0BD3CA4E87CF}" type="presOf" srcId="{3FA37301-6D67-4B53-AF6E-287B718EDAD4}" destId="{AC5DE238-5565-4511-9596-12E94D1119E8}" srcOrd="0" destOrd="0" presId="urn:microsoft.com/office/officeart/2005/8/layout/process3"/>
    <dgm:cxn modelId="{4FCACF82-A1B0-4B39-B2F8-6F214A27FA6B}" type="presOf" srcId="{AFD43712-84A3-4F4F-B1D4-BD18038BD46B}" destId="{AC5DE238-5565-4511-9596-12E94D1119E8}" srcOrd="0" destOrd="1" presId="urn:microsoft.com/office/officeart/2005/8/layout/process3"/>
    <dgm:cxn modelId="{AFD5828A-9FFD-4199-9DD3-0A3FFB410081}" srcId="{BA7F0855-9ABE-4EC7-B6EC-CDC397CCE88F}" destId="{7385EC2B-D009-410D-A058-C07CD1A1393A}" srcOrd="2" destOrd="0" parTransId="{24C46593-D49A-4EFA-96EC-D4EF66E71085}" sibTransId="{CDC0278A-DAEC-4ECC-A160-BADC0B4549AC}"/>
    <dgm:cxn modelId="{D8F8F88E-5BE3-4804-82FE-E85C5C8E7F8D}" srcId="{CC064C45-3279-4FCE-B77B-72EC84957A38}" destId="{298E4C2E-7938-48C5-8E7B-08ED43EE7FB6}" srcOrd="1" destOrd="0" parTransId="{6449565A-57F7-4F31-A053-9B7B6F452564}" sibTransId="{FACA0928-6B9D-49E7-B790-172000DBBEC2}"/>
    <dgm:cxn modelId="{87D35C90-A8CA-4CF5-88E1-0AFDED336044}" type="presOf" srcId="{0063C425-AA8B-411D-AE39-BF0CD4844E85}" destId="{53297EC9-4C91-4CE5-A73A-12C58A1E002A}" srcOrd="0" destOrd="0" presId="urn:microsoft.com/office/officeart/2005/8/layout/process3"/>
    <dgm:cxn modelId="{2CEBF698-CC46-4B60-92B0-3199CB2741E0}" srcId="{BA7F0855-9ABE-4EC7-B6EC-CDC397CCE88F}" destId="{AFD43712-84A3-4F4F-B1D4-BD18038BD46B}" srcOrd="1" destOrd="0" parTransId="{630D9F33-9E1E-4FD3-BD81-A71AEEEE3858}" sibTransId="{28C14F93-76A4-4A4A-AF24-97AE15BD4CCB}"/>
    <dgm:cxn modelId="{7CA4CC9F-6070-4FE4-8BB2-7D44F6594751}" srcId="{298E4C2E-7938-48C5-8E7B-08ED43EE7FB6}" destId="{5EE26E19-B51C-4988-9B46-AF9095FB9F21}" srcOrd="3" destOrd="0" parTransId="{7D3ECED0-8EC4-4A83-9342-54A4643F40D1}" sibTransId="{C6F32A1F-880E-4DD4-A741-CE73CF3EE4F3}"/>
    <dgm:cxn modelId="{5C7215A4-DD1B-4DFD-A45C-4DD2EA001205}" type="presOf" srcId="{55115DE4-9E6C-409C-B290-0EA319A8873D}" destId="{E61CDCEA-E37E-4CF8-BD29-643F33156A49}" srcOrd="0" destOrd="1" presId="urn:microsoft.com/office/officeart/2005/8/layout/process3"/>
    <dgm:cxn modelId="{63A92BC6-4047-41B5-894F-F9852616A27D}" srcId="{BA7F0855-9ABE-4EC7-B6EC-CDC397CCE88F}" destId="{B7AF23B4-1323-4001-88EC-1BD5BD3324C9}" srcOrd="3" destOrd="0" parTransId="{E45CF484-8207-44B4-A84B-E3F502504AB7}" sibTransId="{A5A4DE52-65DC-4160-9B64-8C2111FBD670}"/>
    <dgm:cxn modelId="{42C65AE4-91D6-4D1F-A71E-633E8957DD8F}" srcId="{298E4C2E-7938-48C5-8E7B-08ED43EE7FB6}" destId="{2D98B7CD-790B-448B-AE2D-1A003B4A85DA}" srcOrd="0" destOrd="0" parTransId="{54AC79AA-7F7A-4D27-86DD-07A1310BEFC8}" sibTransId="{E3C7EE2A-7C22-400F-B92D-1C1A3ADE0D42}"/>
    <dgm:cxn modelId="{506F0DFD-5916-4266-B61B-0665F2ABAD1A}" type="presOf" srcId="{2D98B7CD-790B-448B-AE2D-1A003B4A85DA}" destId="{E61CDCEA-E37E-4CF8-BD29-643F33156A49}" srcOrd="0" destOrd="0" presId="urn:microsoft.com/office/officeart/2005/8/layout/process3"/>
    <dgm:cxn modelId="{A01AD40E-768D-4DA9-A195-E6A959D0A532}" type="presParOf" srcId="{10914B53-B68D-49C6-8423-423AFBEB1A1C}" destId="{EA4BC1F5-85C7-441C-86BE-46BD74A39EDD}" srcOrd="0" destOrd="0" presId="urn:microsoft.com/office/officeart/2005/8/layout/process3"/>
    <dgm:cxn modelId="{9BB93E38-7797-4FDD-8A01-AB10E20B3371}" type="presParOf" srcId="{EA4BC1F5-85C7-441C-86BE-46BD74A39EDD}" destId="{727922B9-CD5D-4F49-8527-89A210287F8D}" srcOrd="0" destOrd="0" presId="urn:microsoft.com/office/officeart/2005/8/layout/process3"/>
    <dgm:cxn modelId="{48D1CEC3-40E9-4B20-9741-3CEFE9503AB5}" type="presParOf" srcId="{EA4BC1F5-85C7-441C-86BE-46BD74A39EDD}" destId="{69E9F9A9-E8DF-45DF-8247-0D9E4D3B19CB}" srcOrd="1" destOrd="0" presId="urn:microsoft.com/office/officeart/2005/8/layout/process3"/>
    <dgm:cxn modelId="{729FF442-6F10-43F7-952D-905AE00036C2}" type="presParOf" srcId="{EA4BC1F5-85C7-441C-86BE-46BD74A39EDD}" destId="{AC5DE238-5565-4511-9596-12E94D1119E8}" srcOrd="2" destOrd="0" presId="urn:microsoft.com/office/officeart/2005/8/layout/process3"/>
    <dgm:cxn modelId="{D2375F61-F3E3-4963-B978-02FE3EE26EAF}" type="presParOf" srcId="{10914B53-B68D-49C6-8423-423AFBEB1A1C}" destId="{53297EC9-4C91-4CE5-A73A-12C58A1E002A}" srcOrd="1" destOrd="0" presId="urn:microsoft.com/office/officeart/2005/8/layout/process3"/>
    <dgm:cxn modelId="{A02945AD-0466-44F8-8397-DBE416FB7CE8}" type="presParOf" srcId="{53297EC9-4C91-4CE5-A73A-12C58A1E002A}" destId="{F02E0E08-F81B-459E-9DBC-D4E74BD1D011}" srcOrd="0" destOrd="0" presId="urn:microsoft.com/office/officeart/2005/8/layout/process3"/>
    <dgm:cxn modelId="{40145CF0-41C9-4E08-8DD1-535CB9F300E1}" type="presParOf" srcId="{10914B53-B68D-49C6-8423-423AFBEB1A1C}" destId="{DA55C8D1-4A32-4862-8A68-2AFC0E67F229}" srcOrd="2" destOrd="0" presId="urn:microsoft.com/office/officeart/2005/8/layout/process3"/>
    <dgm:cxn modelId="{916047AB-7757-4C9F-9B27-3D7272AA737C}" type="presParOf" srcId="{DA55C8D1-4A32-4862-8A68-2AFC0E67F229}" destId="{78B62555-3737-4593-8A60-B89DDFF2BF4C}" srcOrd="0" destOrd="0" presId="urn:microsoft.com/office/officeart/2005/8/layout/process3"/>
    <dgm:cxn modelId="{EB1D53A3-871B-421F-9F24-DFEDFA111530}" type="presParOf" srcId="{DA55C8D1-4A32-4862-8A68-2AFC0E67F229}" destId="{D631DD09-D1EE-4788-9E22-3FD1954A1F64}" srcOrd="1" destOrd="0" presId="urn:microsoft.com/office/officeart/2005/8/layout/process3"/>
    <dgm:cxn modelId="{83535DEA-9936-4400-B4E7-5D0C98A7479E}" type="presParOf" srcId="{DA55C8D1-4A32-4862-8A68-2AFC0E67F229}" destId="{E61CDCEA-E37E-4CF8-BD29-643F33156A4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7403E-7C3B-48BC-8A31-0C16D1343771}">
      <dsp:nvSpPr>
        <dsp:cNvPr id="0" name=""/>
        <dsp:cNvSpPr/>
      </dsp:nvSpPr>
      <dsp:spPr>
        <a:xfrm>
          <a:off x="1832" y="2195973"/>
          <a:ext cx="2428665" cy="24286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High-quality course content</a:t>
          </a:r>
        </a:p>
      </dsp:txBody>
      <dsp:txXfrm>
        <a:off x="357502" y="2551643"/>
        <a:ext cx="1717325" cy="1717325"/>
      </dsp:txXfrm>
    </dsp:sp>
    <dsp:sp modelId="{3AA4C7ED-B3C2-4D4E-BB4D-C5FCB6162449}">
      <dsp:nvSpPr>
        <dsp:cNvPr id="0" name=""/>
        <dsp:cNvSpPr/>
      </dsp:nvSpPr>
      <dsp:spPr>
        <a:xfrm>
          <a:off x="2627705" y="2705993"/>
          <a:ext cx="1408626" cy="1408626"/>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814418" y="3244652"/>
        <a:ext cx="1035200" cy="331308"/>
      </dsp:txXfrm>
    </dsp:sp>
    <dsp:sp modelId="{FA26AD05-EFF1-4230-8233-BC11D682A157}">
      <dsp:nvSpPr>
        <dsp:cNvPr id="0" name=""/>
        <dsp:cNvSpPr/>
      </dsp:nvSpPr>
      <dsp:spPr>
        <a:xfrm>
          <a:off x="4233539" y="2195973"/>
          <a:ext cx="2428665" cy="2428665"/>
        </a:xfrm>
        <a:prstGeom prst="ellipse">
          <a:avLst/>
        </a:prstGeom>
        <a:solidFill>
          <a:schemeClr val="accent4">
            <a:hueOff val="-5935274"/>
            <a:satOff val="-13158"/>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Opportunities to practice teaching and receive feedback</a:t>
          </a:r>
        </a:p>
      </dsp:txBody>
      <dsp:txXfrm>
        <a:off x="4589209" y="2551643"/>
        <a:ext cx="1717325" cy="1717325"/>
      </dsp:txXfrm>
    </dsp:sp>
    <dsp:sp modelId="{1A711D01-2F68-42B5-865B-C927A08E610A}">
      <dsp:nvSpPr>
        <dsp:cNvPr id="0" name=""/>
        <dsp:cNvSpPr/>
      </dsp:nvSpPr>
      <dsp:spPr>
        <a:xfrm>
          <a:off x="6859412" y="2705993"/>
          <a:ext cx="1408626" cy="1408626"/>
        </a:xfrm>
        <a:prstGeom prst="mathEqual">
          <a:avLst/>
        </a:prstGeom>
        <a:solidFill>
          <a:schemeClr val="accent4">
            <a:hueOff val="-11870548"/>
            <a:satOff val="-26316"/>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046125" y="2996170"/>
        <a:ext cx="1035200" cy="828272"/>
      </dsp:txXfrm>
    </dsp:sp>
    <dsp:sp modelId="{AA1A0E8C-80DB-4FE4-9CFD-6359CC0457D4}">
      <dsp:nvSpPr>
        <dsp:cNvPr id="0" name=""/>
        <dsp:cNvSpPr/>
      </dsp:nvSpPr>
      <dsp:spPr>
        <a:xfrm>
          <a:off x="8465246" y="2195973"/>
          <a:ext cx="2428665" cy="2428665"/>
        </a:xfrm>
        <a:prstGeom prst="ellipse">
          <a:avLst/>
        </a:prstGeom>
        <a:solidFill>
          <a:schemeClr val="accent4">
            <a:hueOff val="-11870548"/>
            <a:satOff val="-26316"/>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Effective preparation</a:t>
          </a:r>
        </a:p>
      </dsp:txBody>
      <dsp:txXfrm>
        <a:off x="8820916" y="2551643"/>
        <a:ext cx="1717325" cy="1717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0E1FB-EC33-4C47-B0C9-612116D8B3D6}">
      <dsp:nvSpPr>
        <dsp:cNvPr id="0" name=""/>
        <dsp:cNvSpPr/>
      </dsp:nvSpPr>
      <dsp:spPr>
        <a:xfrm>
          <a:off x="2937" y="1847688"/>
          <a:ext cx="2864092" cy="86631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t>Schools and Districts</a:t>
          </a:r>
        </a:p>
      </dsp:txBody>
      <dsp:txXfrm>
        <a:off x="2937" y="1847688"/>
        <a:ext cx="2864092" cy="866312"/>
      </dsp:txXfrm>
    </dsp:sp>
    <dsp:sp modelId="{E883E2FD-D98A-4FC8-B74F-DC1079089257}">
      <dsp:nvSpPr>
        <dsp:cNvPr id="0" name=""/>
        <dsp:cNvSpPr/>
      </dsp:nvSpPr>
      <dsp:spPr>
        <a:xfrm>
          <a:off x="2937" y="2714001"/>
          <a:ext cx="2864092" cy="1818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Guidance</a:t>
          </a:r>
        </a:p>
        <a:p>
          <a:pPr marL="228600" lvl="1" indent="-228600" algn="l" defTabSz="1111250">
            <a:lnSpc>
              <a:spcPct val="90000"/>
            </a:lnSpc>
            <a:spcBef>
              <a:spcPct val="0"/>
            </a:spcBef>
            <a:spcAft>
              <a:spcPct val="15000"/>
            </a:spcAft>
            <a:buChar char="•"/>
          </a:pPr>
          <a:r>
            <a:rPr lang="en-US" sz="2500" kern="1200"/>
            <a:t>Flexibility</a:t>
          </a:r>
        </a:p>
        <a:p>
          <a:pPr marL="228600" lvl="1" indent="-228600" algn="l" defTabSz="1111250">
            <a:lnSpc>
              <a:spcPct val="90000"/>
            </a:lnSpc>
            <a:spcBef>
              <a:spcPct val="0"/>
            </a:spcBef>
            <a:spcAft>
              <a:spcPct val="15000"/>
            </a:spcAft>
            <a:buChar char="•"/>
          </a:pPr>
          <a:r>
            <a:rPr lang="en-US" sz="2500" kern="1200"/>
            <a:t>Stability</a:t>
          </a:r>
        </a:p>
        <a:p>
          <a:pPr marL="228600" lvl="1" indent="-228600" algn="l" defTabSz="1111250">
            <a:lnSpc>
              <a:spcPct val="90000"/>
            </a:lnSpc>
            <a:spcBef>
              <a:spcPct val="0"/>
            </a:spcBef>
            <a:spcAft>
              <a:spcPct val="15000"/>
            </a:spcAft>
            <a:buChar char="•"/>
          </a:pPr>
          <a:r>
            <a:rPr lang="en-US" sz="2500" kern="1200"/>
            <a:t>Strong pipeline</a:t>
          </a:r>
        </a:p>
      </dsp:txBody>
      <dsp:txXfrm>
        <a:off x="2937" y="2714001"/>
        <a:ext cx="2864092" cy="1818562"/>
      </dsp:txXfrm>
    </dsp:sp>
    <dsp:sp modelId="{420976CE-9EB6-44ED-8D66-16EAF0E28354}">
      <dsp:nvSpPr>
        <dsp:cNvPr id="0" name=""/>
        <dsp:cNvSpPr/>
      </dsp:nvSpPr>
      <dsp:spPr>
        <a:xfrm>
          <a:off x="3268002" y="1847688"/>
          <a:ext cx="2864092" cy="86631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t>Teacher Candidates</a:t>
          </a:r>
        </a:p>
      </dsp:txBody>
      <dsp:txXfrm>
        <a:off x="3268002" y="1847688"/>
        <a:ext cx="2864092" cy="866312"/>
      </dsp:txXfrm>
    </dsp:sp>
    <dsp:sp modelId="{7BB63997-C6EE-42D6-8344-D06433908920}">
      <dsp:nvSpPr>
        <dsp:cNvPr id="0" name=""/>
        <dsp:cNvSpPr/>
      </dsp:nvSpPr>
      <dsp:spPr>
        <a:xfrm>
          <a:off x="3268002" y="2714001"/>
          <a:ext cx="2864092" cy="1818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Practice</a:t>
          </a:r>
        </a:p>
        <a:p>
          <a:pPr marL="228600" lvl="1" indent="-228600" algn="l" defTabSz="1111250">
            <a:lnSpc>
              <a:spcPct val="90000"/>
            </a:lnSpc>
            <a:spcBef>
              <a:spcPct val="0"/>
            </a:spcBef>
            <a:spcAft>
              <a:spcPct val="15000"/>
            </a:spcAft>
            <a:buChar char="•"/>
          </a:pPr>
          <a:r>
            <a:rPr lang="en-US" sz="2500" kern="1200"/>
            <a:t>Reflection</a:t>
          </a:r>
        </a:p>
        <a:p>
          <a:pPr marL="228600" lvl="1" indent="-228600" algn="l" defTabSz="1111250">
            <a:lnSpc>
              <a:spcPct val="90000"/>
            </a:lnSpc>
            <a:spcBef>
              <a:spcPct val="0"/>
            </a:spcBef>
            <a:spcAft>
              <a:spcPct val="15000"/>
            </a:spcAft>
            <a:buChar char="•"/>
          </a:pPr>
          <a:r>
            <a:rPr lang="en-US" sz="2500" kern="1200"/>
            <a:t>Feedback</a:t>
          </a:r>
        </a:p>
        <a:p>
          <a:pPr marL="228600" lvl="1" indent="-228600" algn="l" defTabSz="1111250">
            <a:lnSpc>
              <a:spcPct val="90000"/>
            </a:lnSpc>
            <a:spcBef>
              <a:spcPct val="0"/>
            </a:spcBef>
            <a:spcAft>
              <a:spcPct val="15000"/>
            </a:spcAft>
            <a:buChar char="•"/>
          </a:pPr>
          <a:r>
            <a:rPr lang="en-US" sz="2500" kern="1200"/>
            <a:t>Support</a:t>
          </a:r>
        </a:p>
      </dsp:txBody>
      <dsp:txXfrm>
        <a:off x="3268002" y="2714001"/>
        <a:ext cx="2864092" cy="1818562"/>
      </dsp:txXfrm>
    </dsp:sp>
    <dsp:sp modelId="{C9EC0845-D0ED-4299-AAE4-E58F29B682BC}">
      <dsp:nvSpPr>
        <dsp:cNvPr id="0" name=""/>
        <dsp:cNvSpPr/>
      </dsp:nvSpPr>
      <dsp:spPr>
        <a:xfrm>
          <a:off x="6533068" y="1847688"/>
          <a:ext cx="2864092" cy="86631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t>Students</a:t>
          </a:r>
        </a:p>
      </dsp:txBody>
      <dsp:txXfrm>
        <a:off x="6533068" y="1847688"/>
        <a:ext cx="2864092" cy="866312"/>
      </dsp:txXfrm>
    </dsp:sp>
    <dsp:sp modelId="{3DF26A02-C4EC-4582-950F-5132C634640F}">
      <dsp:nvSpPr>
        <dsp:cNvPr id="0" name=""/>
        <dsp:cNvSpPr/>
      </dsp:nvSpPr>
      <dsp:spPr>
        <a:xfrm>
          <a:off x="6533068" y="2714001"/>
          <a:ext cx="2864092" cy="1818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Expert instruction</a:t>
          </a:r>
        </a:p>
        <a:p>
          <a:pPr marL="228600" lvl="1" indent="-228600" algn="l" defTabSz="1111250">
            <a:lnSpc>
              <a:spcPct val="90000"/>
            </a:lnSpc>
            <a:spcBef>
              <a:spcPct val="0"/>
            </a:spcBef>
            <a:spcAft>
              <a:spcPct val="15000"/>
            </a:spcAft>
            <a:buChar char="•"/>
          </a:pPr>
          <a:r>
            <a:rPr lang="en-US" sz="2500" kern="1200"/>
            <a:t>Individualization</a:t>
          </a:r>
        </a:p>
        <a:p>
          <a:pPr marL="228600" lvl="1" indent="-228600" algn="l" defTabSz="1111250">
            <a:lnSpc>
              <a:spcPct val="90000"/>
            </a:lnSpc>
            <a:spcBef>
              <a:spcPct val="0"/>
            </a:spcBef>
            <a:spcAft>
              <a:spcPct val="15000"/>
            </a:spcAft>
            <a:buChar char="•"/>
          </a:pPr>
          <a:r>
            <a:rPr lang="en-US" sz="2500" kern="1200"/>
            <a:t>Continuity</a:t>
          </a:r>
        </a:p>
      </dsp:txBody>
      <dsp:txXfrm>
        <a:off x="6533068" y="2714001"/>
        <a:ext cx="2864092" cy="1818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C28BC-8B60-47E2-B158-5FDCC60BA81C}">
      <dsp:nvSpPr>
        <dsp:cNvPr id="0" name=""/>
        <dsp:cNvSpPr/>
      </dsp:nvSpPr>
      <dsp:spPr>
        <a:xfrm rot="5400000">
          <a:off x="897677" y="1119045"/>
          <a:ext cx="1930958" cy="3213072"/>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935AE81-7930-49F8-B65E-7A5A90A9D3F9}">
      <dsp:nvSpPr>
        <dsp:cNvPr id="0" name=""/>
        <dsp:cNvSpPr/>
      </dsp:nvSpPr>
      <dsp:spPr>
        <a:xfrm>
          <a:off x="575352" y="2079062"/>
          <a:ext cx="2900779" cy="254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Getting Started: </a:t>
          </a:r>
          <a:r>
            <a:rPr lang="en-US" sz="2700" kern="1200"/>
            <a:t>Foundational Skills</a:t>
          </a:r>
        </a:p>
      </dsp:txBody>
      <dsp:txXfrm>
        <a:off x="575352" y="2079062"/>
        <a:ext cx="2900779" cy="2542703"/>
      </dsp:txXfrm>
    </dsp:sp>
    <dsp:sp modelId="{35646150-A7D1-47C0-97CE-5CFC1E86A166}">
      <dsp:nvSpPr>
        <dsp:cNvPr id="0" name=""/>
        <dsp:cNvSpPr/>
      </dsp:nvSpPr>
      <dsp:spPr>
        <a:xfrm>
          <a:off x="2928815" y="882495"/>
          <a:ext cx="547316" cy="547316"/>
        </a:xfrm>
        <a:prstGeom prst="triangle">
          <a:avLst>
            <a:gd name="adj" fmla="val 100000"/>
          </a:avLst>
        </a:prstGeom>
        <a:gradFill rotWithShape="0">
          <a:gsLst>
            <a:gs pos="0">
              <a:schemeClr val="accent4">
                <a:hueOff val="-2967637"/>
                <a:satOff val="-6579"/>
                <a:lumOff val="735"/>
                <a:alphaOff val="0"/>
                <a:satMod val="103000"/>
                <a:lumMod val="102000"/>
                <a:tint val="94000"/>
              </a:schemeClr>
            </a:gs>
            <a:gs pos="50000">
              <a:schemeClr val="accent4">
                <a:hueOff val="-2967637"/>
                <a:satOff val="-6579"/>
                <a:lumOff val="735"/>
                <a:alphaOff val="0"/>
                <a:satMod val="110000"/>
                <a:lumMod val="100000"/>
                <a:shade val="100000"/>
              </a:schemeClr>
            </a:gs>
            <a:gs pos="100000">
              <a:schemeClr val="accent4">
                <a:hueOff val="-2967637"/>
                <a:satOff val="-6579"/>
                <a:lumOff val="735"/>
                <a:alphaOff val="0"/>
                <a:lumMod val="99000"/>
                <a:satMod val="120000"/>
                <a:shade val="78000"/>
              </a:schemeClr>
            </a:gs>
          </a:gsLst>
          <a:lin ang="5400000" scaled="0"/>
        </a:gradFill>
        <a:ln w="6350" cap="flat" cmpd="sng" algn="ctr">
          <a:solidFill>
            <a:schemeClr val="accent4">
              <a:hueOff val="-2967637"/>
              <a:satOff val="-6579"/>
              <a:lumOff val="73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60F300-3AA5-4B87-B609-B5BA4DBAA738}">
      <dsp:nvSpPr>
        <dsp:cNvPr id="0" name=""/>
        <dsp:cNvSpPr/>
      </dsp:nvSpPr>
      <dsp:spPr>
        <a:xfrm rot="5400000">
          <a:off x="4448798" y="240317"/>
          <a:ext cx="1930958" cy="3213072"/>
        </a:xfrm>
        <a:prstGeom prst="corner">
          <a:avLst>
            <a:gd name="adj1" fmla="val 16120"/>
            <a:gd name="adj2" fmla="val 16110"/>
          </a:avLst>
        </a:prstGeom>
        <a:gradFill rotWithShape="0">
          <a:gsLst>
            <a:gs pos="0">
              <a:schemeClr val="accent4">
                <a:hueOff val="-5935274"/>
                <a:satOff val="-13158"/>
                <a:lumOff val="1471"/>
                <a:alphaOff val="0"/>
                <a:satMod val="103000"/>
                <a:lumMod val="102000"/>
                <a:tint val="94000"/>
              </a:schemeClr>
            </a:gs>
            <a:gs pos="50000">
              <a:schemeClr val="accent4">
                <a:hueOff val="-5935274"/>
                <a:satOff val="-13158"/>
                <a:lumOff val="1471"/>
                <a:alphaOff val="0"/>
                <a:satMod val="110000"/>
                <a:lumMod val="100000"/>
                <a:shade val="100000"/>
              </a:schemeClr>
            </a:gs>
            <a:gs pos="100000">
              <a:schemeClr val="accent4">
                <a:hueOff val="-5935274"/>
                <a:satOff val="-13158"/>
                <a:lumOff val="1471"/>
                <a:alphaOff val="0"/>
                <a:lumMod val="99000"/>
                <a:satMod val="120000"/>
                <a:shade val="78000"/>
              </a:schemeClr>
            </a:gs>
          </a:gsLst>
          <a:lin ang="5400000" scaled="0"/>
        </a:gradFill>
        <a:ln w="6350" cap="flat" cmpd="sng" algn="ctr">
          <a:solidFill>
            <a:schemeClr val="accent4">
              <a:hueOff val="-5935274"/>
              <a:satOff val="-13158"/>
              <a:lumOff val="147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449A74-A46F-4E07-9EAA-E63F45F7A794}">
      <dsp:nvSpPr>
        <dsp:cNvPr id="0" name=""/>
        <dsp:cNvSpPr/>
      </dsp:nvSpPr>
      <dsp:spPr>
        <a:xfrm>
          <a:off x="4126473" y="1200333"/>
          <a:ext cx="2900779" cy="254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Gaining Experience: </a:t>
          </a:r>
          <a:r>
            <a:rPr lang="en-US" sz="2700" kern="1200"/>
            <a:t>Intermediate Practice</a:t>
          </a:r>
        </a:p>
      </dsp:txBody>
      <dsp:txXfrm>
        <a:off x="4126473" y="1200333"/>
        <a:ext cx="2900779" cy="2542703"/>
      </dsp:txXfrm>
    </dsp:sp>
    <dsp:sp modelId="{1A58F324-29EB-4A6F-88D9-9843042FCE5B}">
      <dsp:nvSpPr>
        <dsp:cNvPr id="0" name=""/>
        <dsp:cNvSpPr/>
      </dsp:nvSpPr>
      <dsp:spPr>
        <a:xfrm>
          <a:off x="6479936" y="3767"/>
          <a:ext cx="547316" cy="547316"/>
        </a:xfrm>
        <a:prstGeom prst="triangle">
          <a:avLst>
            <a:gd name="adj" fmla="val 100000"/>
          </a:avLst>
        </a:prstGeom>
        <a:gradFill rotWithShape="0">
          <a:gsLst>
            <a:gs pos="0">
              <a:schemeClr val="accent4">
                <a:hueOff val="-8902911"/>
                <a:satOff val="-19737"/>
                <a:lumOff val="2206"/>
                <a:alphaOff val="0"/>
                <a:satMod val="103000"/>
                <a:lumMod val="102000"/>
                <a:tint val="94000"/>
              </a:schemeClr>
            </a:gs>
            <a:gs pos="50000">
              <a:schemeClr val="accent4">
                <a:hueOff val="-8902911"/>
                <a:satOff val="-19737"/>
                <a:lumOff val="2206"/>
                <a:alphaOff val="0"/>
                <a:satMod val="110000"/>
                <a:lumMod val="100000"/>
                <a:shade val="100000"/>
              </a:schemeClr>
            </a:gs>
            <a:gs pos="100000">
              <a:schemeClr val="accent4">
                <a:hueOff val="-8902911"/>
                <a:satOff val="-19737"/>
                <a:lumOff val="2206"/>
                <a:alphaOff val="0"/>
                <a:lumMod val="99000"/>
                <a:satMod val="120000"/>
                <a:shade val="78000"/>
              </a:schemeClr>
            </a:gs>
          </a:gsLst>
          <a:lin ang="5400000" scaled="0"/>
        </a:gradFill>
        <a:ln w="6350" cap="flat" cmpd="sng" algn="ctr">
          <a:solidFill>
            <a:schemeClr val="accent4">
              <a:hueOff val="-8902911"/>
              <a:satOff val="-19737"/>
              <a:lumOff val="22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E329223-6DED-4A04-ACE2-DD9AA6F7DF9B}">
      <dsp:nvSpPr>
        <dsp:cNvPr id="0" name=""/>
        <dsp:cNvSpPr/>
      </dsp:nvSpPr>
      <dsp:spPr>
        <a:xfrm rot="5400000">
          <a:off x="7999919" y="-638411"/>
          <a:ext cx="1930958" cy="3213072"/>
        </a:xfrm>
        <a:prstGeom prst="corner">
          <a:avLst>
            <a:gd name="adj1" fmla="val 16120"/>
            <a:gd name="adj2" fmla="val 16110"/>
          </a:avLst>
        </a:prstGeom>
        <a:gradFill rotWithShape="0">
          <a:gsLst>
            <a:gs pos="0">
              <a:schemeClr val="accent4">
                <a:hueOff val="-11870548"/>
                <a:satOff val="-26316"/>
                <a:lumOff val="2941"/>
                <a:alphaOff val="0"/>
                <a:satMod val="103000"/>
                <a:lumMod val="102000"/>
                <a:tint val="94000"/>
              </a:schemeClr>
            </a:gs>
            <a:gs pos="50000">
              <a:schemeClr val="accent4">
                <a:hueOff val="-11870548"/>
                <a:satOff val="-26316"/>
                <a:lumOff val="2941"/>
                <a:alphaOff val="0"/>
                <a:satMod val="110000"/>
                <a:lumMod val="100000"/>
                <a:shade val="100000"/>
              </a:schemeClr>
            </a:gs>
            <a:gs pos="100000">
              <a:schemeClr val="accent4">
                <a:hueOff val="-11870548"/>
                <a:satOff val="-26316"/>
                <a:lumOff val="2941"/>
                <a:alphaOff val="0"/>
                <a:lumMod val="99000"/>
                <a:satMod val="120000"/>
                <a:shade val="78000"/>
              </a:schemeClr>
            </a:gs>
          </a:gsLst>
          <a:lin ang="5400000" scaled="0"/>
        </a:gradFill>
        <a:ln w="6350" cap="flat" cmpd="sng" algn="ctr">
          <a:solidFill>
            <a:schemeClr val="accent4">
              <a:hueOff val="-11870548"/>
              <a:satOff val="-26316"/>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A59A988-AB6E-47BB-B83B-65B1F9974064}">
      <dsp:nvSpPr>
        <dsp:cNvPr id="0" name=""/>
        <dsp:cNvSpPr/>
      </dsp:nvSpPr>
      <dsp:spPr>
        <a:xfrm>
          <a:off x="7677594" y="321605"/>
          <a:ext cx="2900779" cy="254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Transitioning from Teacher Candidate to Novice Teacher: </a:t>
          </a:r>
          <a:r>
            <a:rPr lang="en-US" sz="2700" kern="1200"/>
            <a:t>Advanced Preparation</a:t>
          </a:r>
        </a:p>
      </dsp:txBody>
      <dsp:txXfrm>
        <a:off x="7677594" y="321605"/>
        <a:ext cx="2900779" cy="2542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F9A9-E8DF-45DF-8247-0D9E4D3B19CB}">
      <dsp:nvSpPr>
        <dsp:cNvPr id="0" name=""/>
        <dsp:cNvSpPr/>
      </dsp:nvSpPr>
      <dsp:spPr>
        <a:xfrm>
          <a:off x="4483" y="151702"/>
          <a:ext cx="3849101" cy="147208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Candidate Opportunities</a:t>
          </a:r>
        </a:p>
      </dsp:txBody>
      <dsp:txXfrm>
        <a:off x="4483" y="151702"/>
        <a:ext cx="3849101" cy="981392"/>
      </dsp:txXfrm>
    </dsp:sp>
    <dsp:sp modelId="{AC5DE238-5565-4511-9596-12E94D1119E8}">
      <dsp:nvSpPr>
        <dsp:cNvPr id="0" name=""/>
        <dsp:cNvSpPr/>
      </dsp:nvSpPr>
      <dsp:spPr>
        <a:xfrm>
          <a:off x="792854" y="1133095"/>
          <a:ext cx="3849101" cy="3420000"/>
        </a:xfrm>
        <a:prstGeom prst="roundRect">
          <a:avLst>
            <a:gd name="adj" fmla="val 10000"/>
          </a:avLst>
        </a:prstGeom>
        <a:solidFill>
          <a:schemeClr val="lt1">
            <a:hueOff val="0"/>
            <a:satOff val="0"/>
            <a:lum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Develop content-focused videos</a:t>
          </a:r>
        </a:p>
        <a:p>
          <a:pPr marL="171450" lvl="1" indent="-171450" algn="l" defTabSz="844550">
            <a:lnSpc>
              <a:spcPct val="90000"/>
            </a:lnSpc>
            <a:spcBef>
              <a:spcPct val="0"/>
            </a:spcBef>
            <a:spcAft>
              <a:spcPct val="15000"/>
            </a:spcAft>
            <a:buChar char="•"/>
          </a:pPr>
          <a:r>
            <a:rPr lang="en-US" sz="1900" kern="1200"/>
            <a:t>Assist with locating and vetting online materials</a:t>
          </a:r>
        </a:p>
        <a:p>
          <a:pPr marL="171450" lvl="1" indent="-171450" algn="l" defTabSz="844550">
            <a:lnSpc>
              <a:spcPct val="90000"/>
            </a:lnSpc>
            <a:spcBef>
              <a:spcPct val="0"/>
            </a:spcBef>
            <a:spcAft>
              <a:spcPct val="15000"/>
            </a:spcAft>
            <a:buChar char="•"/>
          </a:pPr>
          <a:r>
            <a:rPr lang="en-US" sz="1900" kern="1200"/>
            <a:t>Create support materials (scaffolded notes, graphic organizers, etc.) </a:t>
          </a:r>
        </a:p>
        <a:p>
          <a:pPr marL="171450" lvl="1" indent="-171450" algn="l" defTabSz="844550">
            <a:lnSpc>
              <a:spcPct val="90000"/>
            </a:lnSpc>
            <a:spcBef>
              <a:spcPct val="0"/>
            </a:spcBef>
            <a:spcAft>
              <a:spcPct val="15000"/>
            </a:spcAft>
            <a:buChar char="•"/>
          </a:pPr>
          <a:r>
            <a:rPr lang="en-US" sz="1900" kern="1200"/>
            <a:t>Monitor small groups (in-person or online)</a:t>
          </a:r>
        </a:p>
        <a:p>
          <a:pPr marL="171450" lvl="1" indent="-171450" algn="l" defTabSz="844550">
            <a:lnSpc>
              <a:spcPct val="90000"/>
            </a:lnSpc>
            <a:spcBef>
              <a:spcPct val="0"/>
            </a:spcBef>
            <a:spcAft>
              <a:spcPct val="15000"/>
            </a:spcAft>
            <a:buChar char="•"/>
          </a:pPr>
          <a:r>
            <a:rPr lang="en-US" sz="1900" kern="1200"/>
            <a:t>Post materials to learning management systems</a:t>
          </a:r>
        </a:p>
      </dsp:txBody>
      <dsp:txXfrm>
        <a:off x="893022" y="1233263"/>
        <a:ext cx="3648765" cy="3219664"/>
      </dsp:txXfrm>
    </dsp:sp>
    <dsp:sp modelId="{53297EC9-4C91-4CE5-A73A-12C58A1E002A}">
      <dsp:nvSpPr>
        <dsp:cNvPr id="0" name=""/>
        <dsp:cNvSpPr/>
      </dsp:nvSpPr>
      <dsp:spPr>
        <a:xfrm>
          <a:off x="4437095" y="163241"/>
          <a:ext cx="1237041" cy="958315"/>
        </a:xfrm>
        <a:prstGeom prst="rightArrow">
          <a:avLst>
            <a:gd name="adj1" fmla="val 60000"/>
            <a:gd name="adj2" fmla="val 50000"/>
          </a:avLst>
        </a:prstGeom>
        <a:solidFill>
          <a:schemeClr val="accent4">
            <a:alpha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437095" y="354904"/>
        <a:ext cx="949547" cy="574989"/>
      </dsp:txXfrm>
    </dsp:sp>
    <dsp:sp modelId="{D631DD09-D1EE-4788-9E22-3FD1954A1F64}">
      <dsp:nvSpPr>
        <dsp:cNvPr id="0" name=""/>
        <dsp:cNvSpPr/>
      </dsp:nvSpPr>
      <dsp:spPr>
        <a:xfrm>
          <a:off x="6187625" y="151702"/>
          <a:ext cx="3849101" cy="147208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Preparation Program Supports</a:t>
          </a:r>
        </a:p>
      </dsp:txBody>
      <dsp:txXfrm>
        <a:off x="6187625" y="151702"/>
        <a:ext cx="3849101" cy="981392"/>
      </dsp:txXfrm>
    </dsp:sp>
    <dsp:sp modelId="{E61CDCEA-E37E-4CF8-BD29-643F33156A49}">
      <dsp:nvSpPr>
        <dsp:cNvPr id="0" name=""/>
        <dsp:cNvSpPr/>
      </dsp:nvSpPr>
      <dsp:spPr>
        <a:xfrm>
          <a:off x="6975995" y="1133095"/>
          <a:ext cx="3849101" cy="3420000"/>
        </a:xfrm>
        <a:prstGeom prst="roundRect">
          <a:avLst>
            <a:gd name="adj" fmla="val 10000"/>
          </a:avLst>
        </a:prstGeom>
        <a:solidFill>
          <a:schemeClr val="lt1">
            <a:hueOff val="0"/>
            <a:satOff val="0"/>
            <a:lumOff val="0"/>
          </a:schemeClr>
        </a:solidFill>
        <a:ln w="254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Require modules on accessibility features</a:t>
          </a:r>
        </a:p>
        <a:p>
          <a:pPr marL="171450" lvl="1" indent="-171450" algn="l" defTabSz="844550">
            <a:lnSpc>
              <a:spcPct val="90000"/>
            </a:lnSpc>
            <a:spcBef>
              <a:spcPct val="0"/>
            </a:spcBef>
            <a:spcAft>
              <a:spcPct val="15000"/>
            </a:spcAft>
            <a:buChar char="•"/>
          </a:pPr>
          <a:r>
            <a:rPr lang="en-US" sz="1900" kern="1200"/>
            <a:t>Share ways to evaluate the quality of materials</a:t>
          </a:r>
        </a:p>
        <a:p>
          <a:pPr marL="171450" lvl="1" indent="-171450" algn="l" defTabSz="844550">
            <a:lnSpc>
              <a:spcPct val="90000"/>
            </a:lnSpc>
            <a:spcBef>
              <a:spcPct val="0"/>
            </a:spcBef>
            <a:spcAft>
              <a:spcPct val="15000"/>
            </a:spcAft>
            <a:buChar char="•"/>
          </a:pPr>
          <a:r>
            <a:rPr lang="en-US" sz="1900" kern="1200"/>
            <a:t>Evaluate candidate tech expertise</a:t>
          </a:r>
        </a:p>
        <a:p>
          <a:pPr marL="171450" lvl="1" indent="-171450" algn="l" defTabSz="844550">
            <a:lnSpc>
              <a:spcPct val="90000"/>
            </a:lnSpc>
            <a:spcBef>
              <a:spcPct val="0"/>
            </a:spcBef>
            <a:spcAft>
              <a:spcPct val="15000"/>
            </a:spcAft>
            <a:buChar char="•"/>
          </a:pPr>
          <a:r>
            <a:rPr lang="en-US" sz="1900" kern="1200"/>
            <a:t>Teach about online security, privacy, and confidentiality</a:t>
          </a:r>
        </a:p>
        <a:p>
          <a:pPr marL="171450" lvl="1" indent="-171450" algn="l" defTabSz="844550">
            <a:lnSpc>
              <a:spcPct val="90000"/>
            </a:lnSpc>
            <a:spcBef>
              <a:spcPct val="0"/>
            </a:spcBef>
            <a:spcAft>
              <a:spcPct val="15000"/>
            </a:spcAft>
            <a:buChar char="•"/>
          </a:pPr>
          <a:r>
            <a:rPr lang="en-US" sz="1900" kern="1200"/>
            <a:t>Require mandated reporting requirements earlier</a:t>
          </a:r>
        </a:p>
      </dsp:txBody>
      <dsp:txXfrm>
        <a:off x="7076163" y="1233263"/>
        <a:ext cx="3648765" cy="3219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F9A9-E8DF-45DF-8247-0D9E4D3B19CB}">
      <dsp:nvSpPr>
        <dsp:cNvPr id="0" name=""/>
        <dsp:cNvSpPr/>
      </dsp:nvSpPr>
      <dsp:spPr>
        <a:xfrm>
          <a:off x="4483" y="83509"/>
          <a:ext cx="3849101" cy="14768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Candidate Opportunities</a:t>
          </a:r>
        </a:p>
      </dsp:txBody>
      <dsp:txXfrm>
        <a:off x="4483" y="83509"/>
        <a:ext cx="3849101" cy="984579"/>
      </dsp:txXfrm>
    </dsp:sp>
    <dsp:sp modelId="{AC5DE238-5565-4511-9596-12E94D1119E8}">
      <dsp:nvSpPr>
        <dsp:cNvPr id="0" name=""/>
        <dsp:cNvSpPr/>
      </dsp:nvSpPr>
      <dsp:spPr>
        <a:xfrm>
          <a:off x="792854" y="1068088"/>
          <a:ext cx="3849101" cy="3553200"/>
        </a:xfrm>
        <a:prstGeom prst="roundRect">
          <a:avLst>
            <a:gd name="adj" fmla="val 10000"/>
          </a:avLst>
        </a:prstGeom>
        <a:solidFill>
          <a:schemeClr val="lt1">
            <a:hueOff val="0"/>
            <a:satOff val="0"/>
            <a:lum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Teach individuals or small groups</a:t>
          </a:r>
        </a:p>
        <a:p>
          <a:pPr marL="457200" lvl="2" indent="-228600" algn="l" defTabSz="933450">
            <a:lnSpc>
              <a:spcPct val="90000"/>
            </a:lnSpc>
            <a:spcBef>
              <a:spcPct val="0"/>
            </a:spcBef>
            <a:spcAft>
              <a:spcPct val="15000"/>
            </a:spcAft>
            <a:buChar char="•"/>
          </a:pPr>
          <a:r>
            <a:rPr lang="en-US" sz="2100" kern="1200"/>
            <a:t>Targeted skills</a:t>
          </a:r>
        </a:p>
        <a:p>
          <a:pPr marL="457200" lvl="2" indent="-228600" algn="l" defTabSz="933450">
            <a:lnSpc>
              <a:spcPct val="90000"/>
            </a:lnSpc>
            <a:spcBef>
              <a:spcPct val="0"/>
            </a:spcBef>
            <a:spcAft>
              <a:spcPct val="15000"/>
            </a:spcAft>
            <a:buChar char="•"/>
          </a:pPr>
          <a:r>
            <a:rPr lang="en-US" sz="2100" kern="1200"/>
            <a:t>Assess gaps</a:t>
          </a:r>
        </a:p>
        <a:p>
          <a:pPr marL="457200" lvl="2" indent="-228600" algn="l" defTabSz="933450">
            <a:lnSpc>
              <a:spcPct val="90000"/>
            </a:lnSpc>
            <a:spcBef>
              <a:spcPct val="0"/>
            </a:spcBef>
            <a:spcAft>
              <a:spcPct val="15000"/>
            </a:spcAft>
            <a:buChar char="•"/>
          </a:pPr>
          <a:r>
            <a:rPr lang="en-US" sz="2100" kern="1200"/>
            <a:t>Reteaching/remediation</a:t>
          </a:r>
        </a:p>
        <a:p>
          <a:pPr marL="228600" lvl="1" indent="-228600" algn="l" defTabSz="933450">
            <a:lnSpc>
              <a:spcPct val="90000"/>
            </a:lnSpc>
            <a:spcBef>
              <a:spcPct val="0"/>
            </a:spcBef>
            <a:spcAft>
              <a:spcPct val="15000"/>
            </a:spcAft>
            <a:buChar char="•"/>
          </a:pPr>
          <a:r>
            <a:rPr lang="en-US" sz="2100" kern="1200"/>
            <a:t>Create review and extension activities</a:t>
          </a:r>
        </a:p>
        <a:p>
          <a:pPr marL="228600" lvl="1" indent="-228600" algn="l" defTabSz="933450">
            <a:lnSpc>
              <a:spcPct val="90000"/>
            </a:lnSpc>
            <a:spcBef>
              <a:spcPct val="0"/>
            </a:spcBef>
            <a:spcAft>
              <a:spcPct val="15000"/>
            </a:spcAft>
            <a:buChar char="•"/>
          </a:pPr>
          <a:r>
            <a:rPr lang="en-US" sz="2100" kern="1200"/>
            <a:t>Provide feedback and oversee online activities </a:t>
          </a:r>
        </a:p>
        <a:p>
          <a:pPr marL="228600" lvl="1" indent="-228600" algn="l" defTabSz="933450">
            <a:lnSpc>
              <a:spcPct val="90000"/>
            </a:lnSpc>
            <a:spcBef>
              <a:spcPct val="0"/>
            </a:spcBef>
            <a:spcAft>
              <a:spcPct val="15000"/>
            </a:spcAft>
            <a:buChar char="•"/>
          </a:pPr>
          <a:r>
            <a:rPr lang="en-US" sz="2100" kern="1200"/>
            <a:t>Screening/benchmarking </a:t>
          </a:r>
        </a:p>
      </dsp:txBody>
      <dsp:txXfrm>
        <a:off x="896924" y="1172158"/>
        <a:ext cx="3640961" cy="3345060"/>
      </dsp:txXfrm>
    </dsp:sp>
    <dsp:sp modelId="{53297EC9-4C91-4CE5-A73A-12C58A1E002A}">
      <dsp:nvSpPr>
        <dsp:cNvPr id="0" name=""/>
        <dsp:cNvSpPr/>
      </dsp:nvSpPr>
      <dsp:spPr>
        <a:xfrm>
          <a:off x="4437095" y="96641"/>
          <a:ext cx="1237041" cy="958315"/>
        </a:xfrm>
        <a:prstGeom prst="rightArrow">
          <a:avLst>
            <a:gd name="adj1" fmla="val 60000"/>
            <a:gd name="adj2" fmla="val 50000"/>
          </a:avLst>
        </a:prstGeom>
        <a:solidFill>
          <a:schemeClr val="accent2">
            <a:alpha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437095" y="288304"/>
        <a:ext cx="949547" cy="574989"/>
      </dsp:txXfrm>
    </dsp:sp>
    <dsp:sp modelId="{D631DD09-D1EE-4788-9E22-3FD1954A1F64}">
      <dsp:nvSpPr>
        <dsp:cNvPr id="0" name=""/>
        <dsp:cNvSpPr/>
      </dsp:nvSpPr>
      <dsp:spPr>
        <a:xfrm>
          <a:off x="6187625" y="83509"/>
          <a:ext cx="3849101" cy="14768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Preparation Program Supports</a:t>
          </a:r>
        </a:p>
      </dsp:txBody>
      <dsp:txXfrm>
        <a:off x="6187625" y="83509"/>
        <a:ext cx="3849101" cy="984579"/>
      </dsp:txXfrm>
    </dsp:sp>
    <dsp:sp modelId="{E61CDCEA-E37E-4CF8-BD29-643F33156A49}">
      <dsp:nvSpPr>
        <dsp:cNvPr id="0" name=""/>
        <dsp:cNvSpPr/>
      </dsp:nvSpPr>
      <dsp:spPr>
        <a:xfrm>
          <a:off x="6975995" y="1068088"/>
          <a:ext cx="3849101" cy="3553200"/>
        </a:xfrm>
        <a:prstGeom prst="roundRect">
          <a:avLst>
            <a:gd name="adj" fmla="val 10000"/>
          </a:avLst>
        </a:prstGeom>
        <a:solidFill>
          <a:schemeClr val="lt1">
            <a:hueOff val="0"/>
            <a:satOff val="0"/>
            <a:lum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Allow hours to be met online or in-person </a:t>
          </a:r>
        </a:p>
        <a:p>
          <a:pPr marL="228600" lvl="1" indent="-228600" algn="l" defTabSz="933450">
            <a:lnSpc>
              <a:spcPct val="90000"/>
            </a:lnSpc>
            <a:spcBef>
              <a:spcPct val="0"/>
            </a:spcBef>
            <a:spcAft>
              <a:spcPct val="15000"/>
            </a:spcAft>
            <a:buChar char="•"/>
          </a:pPr>
          <a:r>
            <a:rPr lang="en-US" sz="2100" kern="1200"/>
            <a:t>Assign candidates to a building or team instead of one teacher</a:t>
          </a:r>
        </a:p>
        <a:p>
          <a:pPr marL="228600" lvl="1" indent="-228600" algn="l" defTabSz="933450">
            <a:lnSpc>
              <a:spcPct val="90000"/>
            </a:lnSpc>
            <a:spcBef>
              <a:spcPct val="0"/>
            </a:spcBef>
            <a:spcAft>
              <a:spcPct val="15000"/>
            </a:spcAft>
            <a:buChar char="•"/>
          </a:pPr>
          <a:r>
            <a:rPr lang="en-US" sz="2100" kern="1200"/>
            <a:t>Collaborate with districts to meet pressing needs</a:t>
          </a:r>
        </a:p>
        <a:p>
          <a:pPr marL="228600" lvl="1" indent="-228600" algn="l" defTabSz="933450">
            <a:lnSpc>
              <a:spcPct val="90000"/>
            </a:lnSpc>
            <a:spcBef>
              <a:spcPct val="0"/>
            </a:spcBef>
            <a:spcAft>
              <a:spcPct val="15000"/>
            </a:spcAft>
            <a:buChar char="•"/>
          </a:pPr>
          <a:r>
            <a:rPr lang="en-US" sz="2100" kern="1200"/>
            <a:t>Conduct supervision activities remotely</a:t>
          </a:r>
        </a:p>
      </dsp:txBody>
      <dsp:txXfrm>
        <a:off x="7080065" y="1172158"/>
        <a:ext cx="3640961" cy="33450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F9A9-E8DF-45DF-8247-0D9E4D3B19CB}">
      <dsp:nvSpPr>
        <dsp:cNvPr id="0" name=""/>
        <dsp:cNvSpPr/>
      </dsp:nvSpPr>
      <dsp:spPr>
        <a:xfrm>
          <a:off x="4483" y="7909"/>
          <a:ext cx="3849101" cy="1476868"/>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Candidate Opportunities</a:t>
          </a:r>
        </a:p>
      </dsp:txBody>
      <dsp:txXfrm>
        <a:off x="4483" y="7909"/>
        <a:ext cx="3849101" cy="984579"/>
      </dsp:txXfrm>
    </dsp:sp>
    <dsp:sp modelId="{AC5DE238-5565-4511-9596-12E94D1119E8}">
      <dsp:nvSpPr>
        <dsp:cNvPr id="0" name=""/>
        <dsp:cNvSpPr/>
      </dsp:nvSpPr>
      <dsp:spPr>
        <a:xfrm>
          <a:off x="792854" y="992488"/>
          <a:ext cx="3849101" cy="3704400"/>
        </a:xfrm>
        <a:prstGeom prst="roundRect">
          <a:avLst>
            <a:gd name="adj" fmla="val 10000"/>
          </a:avLst>
        </a:prstGeom>
        <a:solidFill>
          <a:schemeClr val="lt1">
            <a:hueOff val="0"/>
            <a:satOff val="0"/>
            <a:lum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Allow candidates to take full responsibility</a:t>
          </a:r>
        </a:p>
        <a:p>
          <a:pPr marL="228600" lvl="1" indent="-228600" algn="l" defTabSz="933450">
            <a:lnSpc>
              <a:spcPct val="90000"/>
            </a:lnSpc>
            <a:spcBef>
              <a:spcPct val="0"/>
            </a:spcBef>
            <a:spcAft>
              <a:spcPct val="15000"/>
            </a:spcAft>
            <a:buChar char="•"/>
          </a:pPr>
          <a:r>
            <a:rPr lang="en-US" sz="2100" kern="1200"/>
            <a:t>Assign strong student teachers to cooperating teachers with health concerns</a:t>
          </a:r>
        </a:p>
        <a:p>
          <a:pPr marL="228600" lvl="1" indent="-228600" algn="l" defTabSz="933450">
            <a:lnSpc>
              <a:spcPct val="90000"/>
            </a:lnSpc>
            <a:spcBef>
              <a:spcPct val="0"/>
            </a:spcBef>
            <a:spcAft>
              <a:spcPct val="15000"/>
            </a:spcAft>
            <a:buChar char="•"/>
          </a:pPr>
          <a:r>
            <a:rPr lang="en-US" sz="2100" kern="1200"/>
            <a:t>Encourage team and co-teaching </a:t>
          </a:r>
        </a:p>
        <a:p>
          <a:pPr marL="228600" lvl="1" indent="-228600" algn="l" defTabSz="933450">
            <a:lnSpc>
              <a:spcPct val="90000"/>
            </a:lnSpc>
            <a:spcBef>
              <a:spcPct val="0"/>
            </a:spcBef>
            <a:spcAft>
              <a:spcPct val="15000"/>
            </a:spcAft>
            <a:buChar char="•"/>
          </a:pPr>
          <a:r>
            <a:rPr lang="en-US" sz="2100" kern="1200"/>
            <a:t>Pair strategically to balance strengths and needs</a:t>
          </a:r>
        </a:p>
      </dsp:txBody>
      <dsp:txXfrm>
        <a:off x="901352" y="1100986"/>
        <a:ext cx="3632105" cy="3487404"/>
      </dsp:txXfrm>
    </dsp:sp>
    <dsp:sp modelId="{53297EC9-4C91-4CE5-A73A-12C58A1E002A}">
      <dsp:nvSpPr>
        <dsp:cNvPr id="0" name=""/>
        <dsp:cNvSpPr/>
      </dsp:nvSpPr>
      <dsp:spPr>
        <a:xfrm>
          <a:off x="4437095" y="21041"/>
          <a:ext cx="1237041" cy="958315"/>
        </a:xfrm>
        <a:prstGeom prst="rightArrow">
          <a:avLst>
            <a:gd name="adj1" fmla="val 60000"/>
            <a:gd name="adj2" fmla="val 50000"/>
          </a:avLst>
        </a:prstGeom>
        <a:solidFill>
          <a:schemeClr val="accent5">
            <a:alpha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437095" y="212704"/>
        <a:ext cx="949547" cy="574989"/>
      </dsp:txXfrm>
    </dsp:sp>
    <dsp:sp modelId="{D631DD09-D1EE-4788-9E22-3FD1954A1F64}">
      <dsp:nvSpPr>
        <dsp:cNvPr id="0" name=""/>
        <dsp:cNvSpPr/>
      </dsp:nvSpPr>
      <dsp:spPr>
        <a:xfrm>
          <a:off x="6187625" y="7909"/>
          <a:ext cx="3849101" cy="1476868"/>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kern="1200"/>
            <a:t>Preparation Program Supports</a:t>
          </a:r>
        </a:p>
      </dsp:txBody>
      <dsp:txXfrm>
        <a:off x="6187625" y="7909"/>
        <a:ext cx="3849101" cy="984579"/>
      </dsp:txXfrm>
    </dsp:sp>
    <dsp:sp modelId="{E61CDCEA-E37E-4CF8-BD29-643F33156A49}">
      <dsp:nvSpPr>
        <dsp:cNvPr id="0" name=""/>
        <dsp:cNvSpPr/>
      </dsp:nvSpPr>
      <dsp:spPr>
        <a:xfrm>
          <a:off x="6975995" y="992488"/>
          <a:ext cx="3849101" cy="3704400"/>
        </a:xfrm>
        <a:prstGeom prst="roundRect">
          <a:avLst>
            <a:gd name="adj" fmla="val 10000"/>
          </a:avLst>
        </a:prstGeom>
        <a:solidFill>
          <a:schemeClr val="lt1">
            <a:hueOff val="0"/>
            <a:satOff val="0"/>
            <a:lum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Discuss family engagement strategies</a:t>
          </a:r>
        </a:p>
        <a:p>
          <a:pPr marL="228600" lvl="1" indent="-228600" algn="l" defTabSz="933450">
            <a:lnSpc>
              <a:spcPct val="90000"/>
            </a:lnSpc>
            <a:spcBef>
              <a:spcPct val="0"/>
            </a:spcBef>
            <a:spcAft>
              <a:spcPct val="15000"/>
            </a:spcAft>
            <a:buChar char="•"/>
          </a:pPr>
          <a:r>
            <a:rPr lang="en-US" sz="2100" kern="1200"/>
            <a:t>Promote virtual platforms for mentoring </a:t>
          </a:r>
        </a:p>
        <a:p>
          <a:pPr marL="228600" lvl="1" indent="-228600" algn="l" defTabSz="933450">
            <a:lnSpc>
              <a:spcPct val="90000"/>
            </a:lnSpc>
            <a:spcBef>
              <a:spcPct val="0"/>
            </a:spcBef>
            <a:spcAft>
              <a:spcPct val="15000"/>
            </a:spcAft>
            <a:buChar char="•"/>
          </a:pPr>
          <a:r>
            <a:rPr lang="en-US" sz="2100" kern="1200"/>
            <a:t>Reconsider evaluation systems</a:t>
          </a:r>
        </a:p>
        <a:p>
          <a:pPr marL="228600" lvl="1" indent="-228600" algn="l" defTabSz="933450">
            <a:lnSpc>
              <a:spcPct val="90000"/>
            </a:lnSpc>
            <a:spcBef>
              <a:spcPct val="0"/>
            </a:spcBef>
            <a:spcAft>
              <a:spcPct val="15000"/>
            </a:spcAft>
            <a:buChar char="•"/>
          </a:pPr>
          <a:r>
            <a:rPr lang="en-US" sz="2100" kern="1200"/>
            <a:t>Allow student teachers to demonstrate skills in unconventional ways</a:t>
          </a:r>
        </a:p>
      </dsp:txBody>
      <dsp:txXfrm>
        <a:off x="7084493" y="1100986"/>
        <a:ext cx="3632105" cy="348740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27038" y="692150"/>
            <a:ext cx="6157912"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32</a:t>
            </a:fld>
            <a:endParaRPr lang="en-US"/>
          </a:p>
        </p:txBody>
      </p:sp>
    </p:spTree>
    <p:extLst>
      <p:ext uri="{BB962C8B-B14F-4D97-AF65-F5344CB8AC3E}">
        <p14:creationId xmlns:p14="http://schemas.microsoft.com/office/powerpoint/2010/main" val="2913778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23abf811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23abf811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3d34d29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3d34d29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ae695de7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ae695de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6ae9fb283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6ae9fb283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ae9fb283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ae9fb283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40bcd5ce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40bcd5ce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ae9fb283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ae9fb28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ae9fb283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ae9fb283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40bcd5ce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40bcd5ce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3912197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ae9fb283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ae9fb283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23abf811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23abf811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rgbClr val="8064A2"/>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740bcd5ce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740bcd5ce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40bcd5ce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40bcd5ce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23abf811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23abf811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23abf811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23abf811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61</a:t>
            </a:fld>
            <a:endParaRPr lang="en-US"/>
          </a:p>
        </p:txBody>
      </p:sp>
    </p:spTree>
    <p:extLst>
      <p:ext uri="{BB962C8B-B14F-4D97-AF65-F5344CB8AC3E}">
        <p14:creationId xmlns:p14="http://schemas.microsoft.com/office/powerpoint/2010/main" val="162582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408540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21</a:t>
            </a:fld>
            <a:endParaRPr lang="en-US"/>
          </a:p>
        </p:txBody>
      </p:sp>
    </p:spTree>
    <p:extLst>
      <p:ext uri="{BB962C8B-B14F-4D97-AF65-F5344CB8AC3E}">
        <p14:creationId xmlns:p14="http://schemas.microsoft.com/office/powerpoint/2010/main" val="27776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896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613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26</a:t>
            </a:fld>
            <a:endParaRPr lang="en-US"/>
          </a:p>
        </p:txBody>
      </p:sp>
    </p:spTree>
    <p:extLst>
      <p:ext uri="{BB962C8B-B14F-4D97-AF65-F5344CB8AC3E}">
        <p14:creationId xmlns:p14="http://schemas.microsoft.com/office/powerpoint/2010/main" val="384545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725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3cf1c131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3cf1c131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128024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5225"/>
            <a:ext cx="2844800" cy="47625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a:xfrm>
            <a:off x="457201" y="6647690"/>
            <a:ext cx="65" cy="123111"/>
          </a:xfrm>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F9F1E37-8F68-44BD-81F3-610F3E59D6EE}" type="slidenum">
              <a:rPr lang="en-US" altLang="en-US"/>
              <a:pPr/>
              <a:t>‹#›</a:t>
            </a:fld>
            <a:endParaRPr lang="en-US" altLang="en-US"/>
          </a:p>
        </p:txBody>
      </p:sp>
    </p:spTree>
    <p:extLst>
      <p:ext uri="{BB962C8B-B14F-4D97-AF65-F5344CB8AC3E}">
        <p14:creationId xmlns:p14="http://schemas.microsoft.com/office/powerpoint/2010/main" val="263331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46"/>
            <a:ext cx="10515600" cy="577081"/>
          </a:xfrm>
          <a:prstGeom prst="rect">
            <a:avLst/>
          </a:prstGeom>
          <a:ln>
            <a:noFill/>
          </a:ln>
        </p:spPr>
        <p:txBody>
          <a:bodyPr vert="horz" wrap="square" lIns="0" tIns="0" rIns="0" bIns="0" rtlCol="0" anchor="t" anchorCtr="0">
            <a:spAutoFit/>
          </a:bodyPr>
          <a:lstStyle>
            <a:lvl1pPr algn="l">
              <a:lnSpc>
                <a:spcPct val="100000"/>
              </a:lnSpc>
              <a:defRPr sz="375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58"/>
            <a:ext cx="10515600" cy="427040"/>
          </a:xfrm>
          <a:prstGeom prst="rect">
            <a:avLst/>
          </a:prstGeom>
          <a:ln>
            <a:noFill/>
          </a:ln>
        </p:spPr>
        <p:txBody>
          <a:bodyPr wrap="square" lIns="0" rIns="0" anchor="t" anchorCtr="0">
            <a:spAutoFit/>
          </a:bodyPr>
          <a:lstStyle>
            <a:lvl1pPr marL="0" indent="0" algn="l">
              <a:lnSpc>
                <a:spcPct val="100000"/>
              </a:lnSpc>
              <a:spcBef>
                <a:spcPts val="0"/>
              </a:spcBef>
              <a:buNone/>
              <a:defRPr sz="2775" b="0" i="0" cap="none" spc="0" baseline="0">
                <a:solidFill>
                  <a:schemeClr val="accent2"/>
                </a:solidFill>
                <a:latin typeface="+mj-lt"/>
                <a:ea typeface="Arial Narrow" panose="020B0606020202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Subtitle</a:t>
            </a:r>
          </a:p>
        </p:txBody>
      </p:sp>
      <p:sp>
        <p:nvSpPr>
          <p:cNvPr id="7" name="Date"/>
          <p:cNvSpPr>
            <a:spLocks noGrp="1"/>
          </p:cNvSpPr>
          <p:nvPr>
            <p:ph type="body" sz="quarter" idx="14" hasCustomPrompt="1"/>
          </p:nvPr>
        </p:nvSpPr>
        <p:spPr>
          <a:xfrm>
            <a:off x="10395593" y="3716537"/>
            <a:ext cx="852798" cy="138499"/>
          </a:xfrm>
        </p:spPr>
        <p:txBody>
          <a:bodyPr wrap="none">
            <a:spAutoFit/>
          </a:bodyPr>
          <a:lstStyle>
            <a:lvl1pPr marL="0" indent="0" algn="r">
              <a:lnSpc>
                <a:spcPct val="100000"/>
              </a:lnSpc>
              <a:spcBef>
                <a:spcPts val="0"/>
              </a:spcBef>
              <a:buNone/>
              <a:defRPr sz="900" cap="none" baseline="0">
                <a:solidFill>
                  <a:schemeClr val="tx1"/>
                </a:solidFill>
              </a:defRPr>
            </a:lvl1pPr>
            <a:lvl2pPr marL="240030" indent="0" algn="ctr">
              <a:lnSpc>
                <a:spcPct val="100000"/>
              </a:lnSpc>
              <a:spcBef>
                <a:spcPts val="0"/>
              </a:spcBef>
              <a:buNone/>
              <a:defRPr>
                <a:solidFill>
                  <a:schemeClr val="bg1"/>
                </a:solidFill>
              </a:defRPr>
            </a:lvl2pPr>
            <a:lvl3pPr marL="514350" indent="0" algn="ctr">
              <a:lnSpc>
                <a:spcPct val="100000"/>
              </a:lnSpc>
              <a:spcBef>
                <a:spcPts val="0"/>
              </a:spcBef>
              <a:buNone/>
              <a:defRPr>
                <a:solidFill>
                  <a:schemeClr val="bg1"/>
                </a:solidFill>
              </a:defRPr>
            </a:lvl3pPr>
            <a:lvl4pPr marL="754380" indent="0" algn="ctr">
              <a:lnSpc>
                <a:spcPct val="100000"/>
              </a:lnSpc>
              <a:spcBef>
                <a:spcPts val="0"/>
              </a:spcBef>
              <a:buNone/>
              <a:defRPr>
                <a:solidFill>
                  <a:schemeClr val="bg1"/>
                </a:solidFill>
              </a:defRPr>
            </a:lvl4pPr>
            <a:lvl5pPr marL="99441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300082"/>
          </a:xfrm>
        </p:spPr>
        <p:txBody>
          <a:bodyPr wrap="square" anchor="t" anchorCtr="0">
            <a:spAutoFit/>
          </a:bodyPr>
          <a:lstStyle>
            <a:lvl1pPr marL="0" indent="0" algn="l">
              <a:lnSpc>
                <a:spcPct val="100000"/>
              </a:lnSpc>
              <a:spcBef>
                <a:spcPts val="0"/>
              </a:spcBef>
              <a:buNone/>
              <a:defRPr sz="1950" baseline="0">
                <a:solidFill>
                  <a:schemeClr val="tx1"/>
                </a:solidFill>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1" y="6765669"/>
            <a:ext cx="2954335" cy="92333"/>
          </a:xfrm>
        </p:spPr>
        <p:txBody>
          <a:bodyPr/>
          <a:lstStyle/>
          <a:p>
            <a:endParaRPr lang="en-US"/>
          </a:p>
        </p:txBody>
      </p:sp>
    </p:spTree>
    <p:extLst>
      <p:ext uri="{BB962C8B-B14F-4D97-AF65-F5344CB8AC3E}">
        <p14:creationId xmlns:p14="http://schemas.microsoft.com/office/powerpoint/2010/main" val="16914819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3" cy="2650936"/>
          </a:xfrm>
        </p:spPr>
        <p:txBody>
          <a:bodyPr anchor="b" anchorCtr="0">
            <a:normAutofit/>
          </a:bodyPr>
          <a:lstStyle>
            <a:lvl1pPr algn="l">
              <a:defRPr sz="375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8"/>
            <a:ext cx="7275343" cy="1899139"/>
          </a:xfrm>
        </p:spPr>
        <p:txBody>
          <a:bodyPr>
            <a:normAutofit/>
          </a:bodyPr>
          <a:lstStyle>
            <a:lvl1pPr marL="0" indent="0" algn="l">
              <a:spcBef>
                <a:spcPts val="0"/>
              </a:spcBef>
              <a:buNone/>
              <a:defRPr sz="2775">
                <a:solidFill>
                  <a:schemeClr val="accent2"/>
                </a:solidFill>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2718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2179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1"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059039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48113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78869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1" y="1373005"/>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1" y="2654571"/>
            <a:ext cx="1127607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576725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1" y="1371600"/>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14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 </a:t>
            </a:r>
          </a:p>
          <a:p>
            <a:pPr lvl="2"/>
            <a:r>
              <a:rPr lang="en-US"/>
              <a:t> </a:t>
            </a:r>
          </a:p>
          <a:p>
            <a:pPr lvl="3"/>
            <a:r>
              <a:rPr lang="en-US"/>
              <a:t> </a:t>
            </a:r>
          </a:p>
          <a:p>
            <a:pPr lvl="4"/>
            <a:r>
              <a:rPr lang="en-US"/>
              <a:t> </a:t>
            </a:r>
          </a:p>
          <a:p>
            <a:pPr lvl="5"/>
            <a:r>
              <a:rPr lang="en-US"/>
              <a:t> </a:t>
            </a:r>
          </a:p>
          <a:p>
            <a:pPr lvl="6"/>
            <a:r>
              <a:rPr lang="en-US"/>
              <a:t> </a:t>
            </a:r>
          </a:p>
          <a:p>
            <a:pPr lvl="7"/>
            <a:r>
              <a:rPr lang="en-US"/>
              <a:t> </a:t>
            </a:r>
          </a:p>
          <a:p>
            <a:pPr lvl="8"/>
            <a:r>
              <a:rPr lang="en-US"/>
              <a:t> </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1" y="1371600"/>
            <a:ext cx="11276076" cy="4343400"/>
          </a:xfrm>
        </p:spPr>
        <p:txBody>
          <a:bodyPr>
            <a:normAutofit/>
          </a:bodyPr>
          <a:lstStyle>
            <a:lvl1pPr marL="342900" indent="-342900">
              <a:lnSpc>
                <a:spcPct val="125000"/>
              </a:lnSpc>
              <a:spcBef>
                <a:spcPts val="450"/>
              </a:spcBef>
              <a:buClr>
                <a:schemeClr val="tx2"/>
              </a:buClr>
              <a:buFont typeface="+mj-lt"/>
              <a:buAutoNum type="arabicPeriod"/>
              <a:defRPr sz="1950" baseline="0"/>
            </a:lvl1pPr>
            <a:lvl2pPr marL="685800" indent="-342900">
              <a:lnSpc>
                <a:spcPct val="125000"/>
              </a:lnSpc>
              <a:spcBef>
                <a:spcPts val="450"/>
              </a:spcBef>
              <a:buClr>
                <a:schemeClr val="tx2"/>
              </a:buClr>
              <a:buFont typeface="+mj-lt"/>
              <a:buAutoNum type="alphaLcPeriod"/>
              <a:defRPr sz="1950"/>
            </a:lvl2pPr>
            <a:lvl3pPr marL="1028700" indent="-342900">
              <a:lnSpc>
                <a:spcPct val="125000"/>
              </a:lnSpc>
              <a:spcBef>
                <a:spcPts val="450"/>
              </a:spcBef>
              <a:buClr>
                <a:schemeClr val="tx2"/>
              </a:buClr>
              <a:buFont typeface="+mj-lt"/>
              <a:buAutoNum type="romanLcPeriod"/>
              <a:defRPr sz="1950"/>
            </a:lvl3pPr>
            <a:lvl4pPr marL="1371600" indent="-342900">
              <a:lnSpc>
                <a:spcPct val="125000"/>
              </a:lnSpc>
              <a:spcBef>
                <a:spcPts val="450"/>
              </a:spcBef>
              <a:buClr>
                <a:schemeClr val="tx2"/>
              </a:buClr>
              <a:buSzPct val="100000"/>
              <a:buFont typeface="+mj-lt"/>
              <a:buAutoNum type="arabicParenR"/>
              <a:defRPr sz="1950"/>
            </a:lvl4pPr>
            <a:lvl5pPr marL="1714500" indent="-342900">
              <a:lnSpc>
                <a:spcPct val="125000"/>
              </a:lnSpc>
              <a:spcBef>
                <a:spcPts val="450"/>
              </a:spcBef>
              <a:buClr>
                <a:schemeClr val="tx2"/>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0300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25775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05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05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862579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36301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1" cy="175260"/>
          </a:xfrm>
        </p:spPr>
        <p:txBody>
          <a:bodyPr>
            <a:normAutofit/>
          </a:bodyPr>
          <a:lstStyle>
            <a:lvl1pPr>
              <a:defRPr sz="750">
                <a:solidFill>
                  <a:srgbClr val="E6E6E6"/>
                </a:solidFill>
              </a:defRPr>
            </a:lvl1pPr>
          </a:lstStyle>
          <a:p>
            <a:r>
              <a:rPr lang="en-US"/>
              <a:t>Closing Slide</a:t>
            </a:r>
          </a:p>
        </p:txBody>
      </p:sp>
    </p:spTree>
    <p:extLst>
      <p:ext uri="{BB962C8B-B14F-4D97-AF65-F5344CB8AC3E}">
        <p14:creationId xmlns:p14="http://schemas.microsoft.com/office/powerpoint/2010/main" val="3202298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1"/>
            <a:ext cx="8558784" cy="353687"/>
          </a:xfrm>
        </p:spPr>
        <p:txBody>
          <a:bodyPr anchor="b" anchorCtr="0">
            <a:noAutofit/>
          </a:bodyPr>
          <a:lstStyle>
            <a:lvl1pPr algn="l">
              <a:lnSpc>
                <a:spcPct val="114000"/>
              </a:lnSpc>
              <a:defRPr lang="en-US" sz="165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3" cy="1231786"/>
          </a:xfrm>
        </p:spPr>
        <p:txBody>
          <a:bodyPr>
            <a:noAutofit/>
          </a:bodyPr>
          <a:lstStyle>
            <a:lvl1pPr marL="0" indent="0" algn="l">
              <a:lnSpc>
                <a:spcPct val="125000"/>
              </a:lnSpc>
              <a:spcBef>
                <a:spcPts val="0"/>
              </a:spcBef>
              <a:buNone/>
              <a:defRPr sz="165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75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38522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480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450"/>
              </a:spcBef>
              <a:spcAft>
                <a:spcPts val="0"/>
              </a:spcAft>
              <a:buClrTx/>
              <a:buSzPct val="100000"/>
              <a:buFont typeface="Arial" panose="020B0604020202020204" pitchFamily="34" charset="0"/>
              <a:buNone/>
              <a:tabLst/>
              <a:defRPr sz="1200" baseline="0"/>
            </a:lvl1pPr>
            <a:lvl2pPr marL="171450" indent="-171450">
              <a:lnSpc>
                <a:spcPct val="105000"/>
              </a:lnSpc>
              <a:spcBef>
                <a:spcPts val="450"/>
              </a:spcBef>
              <a:buFont typeface="Wingdings" panose="05000000000000000000" pitchFamily="2" charset="2"/>
              <a:buChar char="§"/>
              <a:defRPr sz="1200"/>
            </a:lvl2pPr>
            <a:lvl3pPr marL="342900" indent="-171450">
              <a:lnSpc>
                <a:spcPct val="105000"/>
              </a:lnSpc>
              <a:spcBef>
                <a:spcPts val="450"/>
              </a:spcBef>
              <a:buFont typeface="Arial" panose="020B0604020202020204" pitchFamily="34" charset="0"/>
              <a:buChar char="•"/>
              <a:defRPr sz="1200"/>
            </a:lvl3pPr>
            <a:lvl4pPr marL="514350" indent="-171450">
              <a:lnSpc>
                <a:spcPct val="105000"/>
              </a:lnSpc>
              <a:spcBef>
                <a:spcPts val="450"/>
              </a:spcBef>
              <a:buFont typeface="Arial" panose="020B0604020202020204" pitchFamily="34" charset="0"/>
              <a:buChar char="–"/>
              <a:defRPr sz="1200"/>
            </a:lvl4pPr>
            <a:lvl5pPr marL="685800" indent="-171450">
              <a:lnSpc>
                <a:spcPct val="105000"/>
              </a:lnSpc>
              <a:spcBef>
                <a:spcPts val="450"/>
              </a:spcBef>
              <a:buSzPct val="110000"/>
              <a:buFont typeface="Arial" panose="020B0604020202020204" pitchFamily="34" charset="0"/>
              <a:buChar char="»"/>
              <a:defRPr sz="1200"/>
            </a:lvl5pPr>
            <a:lvl6pPr marL="857250" indent="-171450">
              <a:lnSpc>
                <a:spcPct val="105000"/>
              </a:lnSpc>
              <a:spcBef>
                <a:spcPts val="450"/>
              </a:spcBef>
              <a:buClr>
                <a:schemeClr val="accent1"/>
              </a:buClr>
              <a:buFont typeface="Calibri" panose="020F0502020204030204" pitchFamily="34" charset="0"/>
              <a:buChar char="›"/>
              <a:defRPr sz="120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739690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76671229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9847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7747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33320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30467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804064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90450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748031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8170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87154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09037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4474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41849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94878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67626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14945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9079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Photo Lef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userDrawn="1">
            <p:ph type="title" hasCustomPrompt="1"/>
          </p:nvPr>
        </p:nvSpPr>
        <p:spPr>
          <a:xfrm>
            <a:off x="6529206" y="164387"/>
            <a:ext cx="5257800" cy="997196"/>
          </a:xfrm>
        </p:spPr>
        <p:txBody>
          <a:bodyPr anchor="b" anchorCtr="0">
            <a:normAutofit/>
          </a:bodyPr>
          <a:lstStyle>
            <a:lvl1pPr>
              <a:defRPr baseline="0">
                <a:solidFill>
                  <a:srgbClr val="FFFFFF"/>
                </a:solidFill>
              </a:defRPr>
            </a:lvl1pPr>
          </a:lstStyle>
          <a:p>
            <a:r>
              <a:rPr lang="en-US"/>
              <a:t>Photo Left</a:t>
            </a:r>
          </a:p>
        </p:txBody>
      </p:sp>
      <p:sp>
        <p:nvSpPr>
          <p:cNvPr id="10" name="Text Placeholder 9"/>
          <p:cNvSpPr>
            <a:spLocks noGrp="1"/>
          </p:cNvSpPr>
          <p:nvPr userDrawn="1">
            <p:ph type="body" sz="quarter" idx="13"/>
          </p:nvPr>
        </p:nvSpPr>
        <p:spPr>
          <a:xfrm>
            <a:off x="6529206" y="1248069"/>
            <a:ext cx="5257800" cy="482907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hasCustomPrompt="1"/>
          </p:nvPr>
        </p:nvSpPr>
        <p:spPr>
          <a:xfrm>
            <a:off x="0" y="0"/>
            <a:ext cx="6099048" cy="6409944"/>
          </a:xfrm>
          <a:noFill/>
        </p:spPr>
        <p:txBody>
          <a:bodyPr lIns="228600" tIns="228600" rIns="228600" bIns="228600"/>
          <a:lstStyle>
            <a:lvl1pPr marL="0" indent="0">
              <a:buNone/>
              <a:defRPr/>
            </a:lvl1pPr>
          </a:lstStyle>
          <a:p>
            <a:pPr lvl="0"/>
            <a:r>
              <a:rPr lang="en-US"/>
              <a:t>Click on an icon below to add a table, graph, SmartArt object, or picture.</a:t>
            </a:r>
          </a:p>
        </p:txBody>
      </p:sp>
      <p:sp>
        <p:nvSpPr>
          <p:cNvPr id="5" name="Slide Number Placeholder 4"/>
          <p:cNvSpPr>
            <a:spLocks noGrp="1"/>
          </p:cNvSpPr>
          <p:nvPr userDrawn="1">
            <p:ph type="sldNum" sz="quarter" idx="15"/>
          </p:nvPr>
        </p:nvSpPr>
        <p:spPr/>
        <p:txBody>
          <a:bodyPr/>
          <a:lstStyle>
            <a:lvl1pPr>
              <a:defRPr>
                <a:solidFill>
                  <a:schemeClr val="bg1"/>
                </a:solidFill>
              </a:defRPr>
            </a:lvl1pPr>
          </a:lstStyle>
          <a:p>
            <a:fld id="{99A20822-4A49-4D36-86E3-300BA48D3F0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90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cNvSpPr>
            <a:spLocks noGrp="1"/>
          </p:cNvSpPr>
          <p:nvPr userDrawn="1">
            <p:ph type="sldNum" sz="quarter" idx="12"/>
          </p:nvPr>
        </p:nvSpPr>
        <p:spPr>
          <a:xfrm>
            <a:off x="11965652" y="6608213"/>
            <a:ext cx="117019" cy="138499"/>
          </a:xfrm>
        </p:spPr>
        <p:txBody>
          <a:bodyPr/>
          <a:lstStyle>
            <a:lvl1pPr>
              <a:defRPr>
                <a:solidFill>
                  <a:schemeClr val="bg1"/>
                </a:solidFill>
              </a:defRPr>
            </a:lvl1pPr>
          </a:lstStyle>
          <a:p>
            <a:fld id="{BABF4E83-61DB-418F-A99F-17BC9BB58EF6}" type="slidenum">
              <a:rPr lang="en-US" smtClean="0"/>
              <a:pPr/>
              <a:t>‹#›</a:t>
            </a:fld>
            <a:endParaRPr lang="en-US"/>
          </a:p>
        </p:txBody>
      </p:sp>
      <p:sp>
        <p:nvSpPr>
          <p:cNvPr id="4" name="Title 3"/>
          <p:cNvSpPr>
            <a:spLocks noGrp="1"/>
          </p:cNvSpPr>
          <p:nvPr>
            <p:ph type="title" hasCustomPrompt="1"/>
          </p:nvPr>
        </p:nvSpPr>
        <p:spPr>
          <a:xfrm>
            <a:off x="457200" y="1042416"/>
            <a:ext cx="8531352" cy="2852928"/>
          </a:xfrm>
        </p:spPr>
        <p:txBody>
          <a:bodyPr>
            <a:normAutofit/>
          </a:bodyPr>
          <a:lstStyle>
            <a:lvl1pPr>
              <a:defRPr sz="5500">
                <a:solidFill>
                  <a:schemeClr val="bg1"/>
                </a:solidFill>
              </a:defRPr>
            </a:lvl1pPr>
          </a:lstStyle>
          <a:p>
            <a:r>
              <a:rPr lang="en-US"/>
              <a:t>Section Header (Divider) Title</a:t>
            </a:r>
          </a:p>
        </p:txBody>
      </p:sp>
      <p:sp>
        <p:nvSpPr>
          <p:cNvPr id="9" name="Text Placeholder 8"/>
          <p:cNvSpPr>
            <a:spLocks noGrp="1"/>
          </p:cNvSpPr>
          <p:nvPr>
            <p:ph type="body" sz="quarter" idx="13" hasCustomPrompt="1"/>
          </p:nvPr>
        </p:nvSpPr>
        <p:spPr>
          <a:xfrm>
            <a:off x="457200" y="3922776"/>
            <a:ext cx="8531352" cy="1499616"/>
          </a:xfrm>
        </p:spPr>
        <p:txBody>
          <a:bodyPr/>
          <a:lstStyle>
            <a:lvl1pPr marL="0" indent="0">
              <a:spcBef>
                <a:spcPts val="0"/>
              </a:spcBef>
              <a:buNone/>
              <a:defRPr>
                <a:solidFill>
                  <a:schemeClr val="bg1"/>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a:t>Additional information about this section (optional)</a:t>
            </a:r>
          </a:p>
        </p:txBody>
      </p:sp>
    </p:spTree>
    <p:extLst>
      <p:ext uri="{BB962C8B-B14F-4D97-AF65-F5344CB8AC3E}">
        <p14:creationId xmlns:p14="http://schemas.microsoft.com/office/powerpoint/2010/main" val="4162007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148389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08859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56037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7081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43489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548752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865898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22368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2133"/>
              </a:spcBef>
              <a:spcAft>
                <a:spcPts val="0"/>
              </a:spcAft>
              <a:buClr>
                <a:schemeClr val="lt1"/>
              </a:buClr>
              <a:buSzPts val="1400"/>
              <a:buChar char="○"/>
              <a:defRPr>
                <a:solidFill>
                  <a:schemeClr val="lt1"/>
                </a:solidFill>
              </a:defRPr>
            </a:lvl2pPr>
            <a:lvl3pPr marL="1828754" lvl="2" indent="-423323" algn="ctr">
              <a:spcBef>
                <a:spcPts val="2133"/>
              </a:spcBef>
              <a:spcAft>
                <a:spcPts val="0"/>
              </a:spcAft>
              <a:buClr>
                <a:schemeClr val="lt1"/>
              </a:buClr>
              <a:buSzPts val="1400"/>
              <a:buChar char="■"/>
              <a:defRPr>
                <a:solidFill>
                  <a:schemeClr val="lt1"/>
                </a:solidFill>
              </a:defRPr>
            </a:lvl3pPr>
            <a:lvl4pPr marL="2438339" lvl="3" indent="-423323" algn="ctr">
              <a:spcBef>
                <a:spcPts val="2133"/>
              </a:spcBef>
              <a:spcAft>
                <a:spcPts val="0"/>
              </a:spcAft>
              <a:buClr>
                <a:schemeClr val="lt1"/>
              </a:buClr>
              <a:buSzPts val="1400"/>
              <a:buChar char="●"/>
              <a:defRPr>
                <a:solidFill>
                  <a:schemeClr val="lt1"/>
                </a:solidFill>
              </a:defRPr>
            </a:lvl4pPr>
            <a:lvl5pPr marL="3047924" lvl="4" indent="-423323" algn="ctr">
              <a:spcBef>
                <a:spcPts val="2133"/>
              </a:spcBef>
              <a:spcAft>
                <a:spcPts val="0"/>
              </a:spcAft>
              <a:buClr>
                <a:schemeClr val="lt1"/>
              </a:buClr>
              <a:buSzPts val="1400"/>
              <a:buChar char="○"/>
              <a:defRPr>
                <a:solidFill>
                  <a:schemeClr val="lt1"/>
                </a:solidFill>
              </a:defRPr>
            </a:lvl5pPr>
            <a:lvl6pPr marL="3657509" lvl="5" indent="-423323" algn="ctr">
              <a:spcBef>
                <a:spcPts val="2133"/>
              </a:spcBef>
              <a:spcAft>
                <a:spcPts val="0"/>
              </a:spcAft>
              <a:buClr>
                <a:schemeClr val="lt1"/>
              </a:buClr>
              <a:buSzPts val="1400"/>
              <a:buChar char="■"/>
              <a:defRPr>
                <a:solidFill>
                  <a:schemeClr val="lt1"/>
                </a:solidFill>
              </a:defRPr>
            </a:lvl6pPr>
            <a:lvl7pPr marL="4267093" lvl="6" indent="-423323" algn="ctr">
              <a:spcBef>
                <a:spcPts val="2133"/>
              </a:spcBef>
              <a:spcAft>
                <a:spcPts val="0"/>
              </a:spcAft>
              <a:buClr>
                <a:schemeClr val="lt1"/>
              </a:buClr>
              <a:buSzPts val="1400"/>
              <a:buChar char="●"/>
              <a:defRPr>
                <a:solidFill>
                  <a:schemeClr val="lt1"/>
                </a:solidFill>
              </a:defRPr>
            </a:lvl7pPr>
            <a:lvl8pPr marL="4876678" lvl="7" indent="-423323" algn="ctr">
              <a:spcBef>
                <a:spcPts val="2133"/>
              </a:spcBef>
              <a:spcAft>
                <a:spcPts val="0"/>
              </a:spcAft>
              <a:buClr>
                <a:schemeClr val="lt1"/>
              </a:buClr>
              <a:buSzPts val="1400"/>
              <a:buChar char="○"/>
              <a:defRPr>
                <a:solidFill>
                  <a:schemeClr val="lt1"/>
                </a:solidFill>
              </a:defRPr>
            </a:lvl8pPr>
            <a:lvl9pPr marL="5486263" lvl="8" indent="-423323" algn="ctr">
              <a:spcBef>
                <a:spcPts val="2133"/>
              </a:spcBef>
              <a:spcAft>
                <a:spcPts val="2133"/>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397636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49291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319905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750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 </a:t>
            </a:r>
          </a:p>
          <a:p>
            <a:pPr lvl="2"/>
            <a:r>
              <a:rPr lang="en-US"/>
              <a:t> </a:t>
            </a:r>
          </a:p>
          <a:p>
            <a:pPr lvl="3"/>
            <a:r>
              <a:rPr lang="en-US"/>
              <a:t> </a:t>
            </a:r>
          </a:p>
          <a:p>
            <a:pPr lvl="4"/>
            <a:r>
              <a:rPr lang="en-US"/>
              <a:t> </a:t>
            </a:r>
          </a:p>
          <a:p>
            <a:pPr lvl="5"/>
            <a:r>
              <a:rPr lang="en-US"/>
              <a:t> </a:t>
            </a:r>
          </a:p>
          <a:p>
            <a:pPr lvl="6"/>
            <a:r>
              <a:rPr lang="en-US"/>
              <a:t> </a:t>
            </a:r>
          </a:p>
          <a:p>
            <a:pPr lvl="7"/>
            <a:r>
              <a:rPr lang="en-US"/>
              <a:t> </a:t>
            </a:r>
          </a:p>
          <a:p>
            <a:pPr lvl="8"/>
            <a:r>
              <a:rPr lang="en-US"/>
              <a:t> </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174997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5.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0.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7.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60"/>
            <a:ext cx="12313920" cy="6926580"/>
          </a:xfrm>
          <a:prstGeom prst="rect">
            <a:avLst/>
          </a:prstGeom>
        </p:spPr>
      </p:pic>
      <p:sp>
        <p:nvSpPr>
          <p:cNvPr id="2" name="Title Placeholder 1"/>
          <p:cNvSpPr>
            <a:spLocks noGrp="1"/>
          </p:cNvSpPr>
          <p:nvPr>
            <p:ph type="title"/>
          </p:nvPr>
        </p:nvSpPr>
        <p:spPr bwMode="gray">
          <a:xfrm>
            <a:off x="916517" y="3709988"/>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p>
        </p:txBody>
      </p:sp>
      <p:sp>
        <p:nvSpPr>
          <p:cNvPr id="3" name="Text Placeholder 2"/>
          <p:cNvSpPr>
            <a:spLocks noGrp="1"/>
          </p:cNvSpPr>
          <p:nvPr>
            <p:ph type="body" idx="1"/>
          </p:nvPr>
        </p:nvSpPr>
        <p:spPr bwMode="gray">
          <a:xfrm>
            <a:off x="916517" y="4529139"/>
            <a:ext cx="10972800" cy="1389062"/>
          </a:xfrm>
          <a:prstGeom prst="rect">
            <a:avLst/>
          </a:prstGeom>
        </p:spPr>
        <p:txBody>
          <a:bodyPr lIns="0" rIns="0"/>
          <a:lstStyle/>
          <a:p>
            <a:pPr marL="0" lvl="0" indent="0" eaLnBrk="0" fontAlgn="base" hangingPunct="0">
              <a:spcAft>
                <a:spcPct val="0"/>
              </a:spcAft>
            </a:pPr>
            <a:r>
              <a:rPr lang="en-US"/>
              <a:t>Click to edit Master text styles</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0" y="1"/>
            <a:ext cx="12241520" cy="6885855"/>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5" r:id="rId5"/>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313456" cy="6926319"/>
          </a:xfrm>
          <a:prstGeom prst="rect">
            <a:avLst/>
          </a:prstGeom>
        </p:spPr>
      </p:pic>
      <p:sp>
        <p:nvSpPr>
          <p:cNvPr id="2" name="Text Placeholder 1"/>
          <p:cNvSpPr>
            <a:spLocks noGrp="1"/>
          </p:cNvSpPr>
          <p:nvPr>
            <p:ph type="body" idx="1"/>
          </p:nvPr>
        </p:nvSpPr>
        <p:spPr bwMode="gray">
          <a:xfrm>
            <a:off x="916517" y="2055814"/>
            <a:ext cx="10966449" cy="347034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bwMode="gray">
          <a:xfrm>
            <a:off x="11725873"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302" r:id="rId1"/>
    <p:sldLayoutId id="2147484327" r:id="rId2"/>
    <p:sldLayoutId id="2147484329" r:id="rId3"/>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89803" cy="6913014"/>
          </a:xfrm>
          <a:prstGeom prst="rect">
            <a:avLst/>
          </a:prstGeom>
        </p:spPr>
      </p:pic>
      <p:sp>
        <p:nvSpPr>
          <p:cNvPr id="8" name="Rectangle 7"/>
          <p:cNvSpPr/>
          <p:nvPr/>
        </p:nvSpPr>
        <p:spPr bwMode="gray">
          <a:xfrm>
            <a:off x="0" y="1701580"/>
            <a:ext cx="12313920"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prstClr val="white"/>
              </a:solidFill>
            </a:endParaRPr>
          </a:p>
        </p:txBody>
      </p:sp>
      <p:sp>
        <p:nvSpPr>
          <p:cNvPr id="2" name="Title Placeholder 1"/>
          <p:cNvSpPr>
            <a:spLocks noGrp="1"/>
          </p:cNvSpPr>
          <p:nvPr>
            <p:ph type="title"/>
          </p:nvPr>
        </p:nvSpPr>
        <p:spPr bwMode="ltGray">
          <a:xfrm>
            <a:off x="158496" y="314394"/>
            <a:ext cx="11875008" cy="361468"/>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lgn="l" eaLnBrk="0" fontAlgn="base" hangingPunct="0">
              <a:spcAft>
                <a:spcPct val="0"/>
              </a:spcAft>
            </a:pPr>
            <a:r>
              <a:rPr lang="en-US"/>
              <a:t>Click to edit Master title style</a:t>
            </a:r>
          </a:p>
        </p:txBody>
      </p:sp>
      <p:sp>
        <p:nvSpPr>
          <p:cNvPr id="3" name="Text Placeholder 2"/>
          <p:cNvSpPr>
            <a:spLocks noGrp="1"/>
          </p:cNvSpPr>
          <p:nvPr>
            <p:ph type="body" idx="1"/>
          </p:nvPr>
        </p:nvSpPr>
        <p:spPr bwMode="ltGray">
          <a:xfrm>
            <a:off x="158496" y="747423"/>
            <a:ext cx="11875008" cy="517077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956550775"/>
      </p:ext>
    </p:extLst>
  </p:cSld>
  <p:clrMap bg1="lt1" tx1="dk1" bg2="lt2" tx2="dk2" accent1="accent1" accent2="accent2" accent3="accent3" accent4="accent4" accent5="accent5" accent6="accent6" hlink="hlink" folHlink="folHlink"/>
  <p:sldLayoutIdLst>
    <p:sldLayoutId id="2147484320" r:id="rId1"/>
    <p:sldLayoutId id="2147484331" r:id="rId2"/>
  </p:sldLayoutIdLst>
  <p:hf hdr="0" ftr="0" dt="0"/>
  <p:txStyles>
    <p:titleStyle>
      <a:lvl1pPr algn="ctr" defTabSz="914400" rtl="0" eaLnBrk="1" latinLnBrk="0" hangingPunct="1">
        <a:spcBef>
          <a:spcPct val="0"/>
        </a:spcBef>
        <a:buNone/>
        <a:defRPr lang="en-US" sz="2200" b="1" kern="1200" dirty="0">
          <a:solidFill>
            <a:schemeClr val="bg1">
              <a:lumMod val="65000"/>
            </a:schemeClr>
          </a:solidFill>
          <a:latin typeface="+mj-lt"/>
          <a:ea typeface="ＭＳ Ｐゴシック" charset="0"/>
          <a:cs typeface="+mj-cs"/>
        </a:defRPr>
      </a:lvl1pPr>
    </p:titleStyle>
    <p:bodyStyle>
      <a:lvl1pPr marL="342900" indent="-342900" algn="l" defTabSz="914400" rtl="0" eaLnBrk="1" latinLnBrk="0" hangingPunct="1">
        <a:spcBef>
          <a:spcPct val="20000"/>
        </a:spcBef>
        <a:buClr>
          <a:schemeClr val="bg1">
            <a:lumMod val="65000"/>
          </a:schemeClr>
        </a:buClr>
        <a:buFont typeface="Arial" pitchFamily="34" charset="0"/>
        <a:buChar char="•"/>
        <a:defRPr sz="20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Clr>
          <a:schemeClr val="bg1">
            <a:lumMod val="65000"/>
          </a:schemeClr>
        </a:buClr>
        <a:buFont typeface="Arial" pitchFamily="34" charset="0"/>
        <a:buChar char="–"/>
        <a:defRPr sz="1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Clr>
          <a:schemeClr val="bg1">
            <a:lumMod val="65000"/>
          </a:schemeClr>
        </a:buClr>
        <a:buFont typeface="Arial" pitchFamily="34" charset="0"/>
        <a:buChar char="–"/>
        <a:defRPr sz="16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Clr>
          <a:schemeClr val="bg1">
            <a:lumMod val="65000"/>
          </a:schemeClr>
        </a:buClr>
        <a:buFont typeface="Arial" pitchFamily="34" charset="0"/>
        <a:buChar char="–"/>
        <a:defRPr sz="14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Clr>
          <a:schemeClr val="bg1">
            <a:lumMod val="65000"/>
          </a:schemeClr>
        </a:buClr>
        <a:buFont typeface="Arial" pitchFamily="34" charset="0"/>
        <a:buChar char="–"/>
        <a:defRPr sz="14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1"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1"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2" y="6765669"/>
            <a:ext cx="2954335" cy="92333"/>
          </a:xfrm>
          <a:prstGeom prst="rect">
            <a:avLst/>
          </a:prstGeom>
          <a:ln>
            <a:noFill/>
          </a:ln>
        </p:spPr>
        <p:txBody>
          <a:bodyPr wrap="square" lIns="0" tIns="0" rIns="0" bIns="0" anchor="b" anchorCtr="0">
            <a:spAutoFit/>
          </a:bodyPr>
          <a:lstStyle>
            <a:lvl1pPr>
              <a:spcBef>
                <a:spcPts val="0"/>
              </a:spcBef>
              <a:defRPr lang="en-US" sz="6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74876" y="6742584"/>
            <a:ext cx="117019" cy="115416"/>
          </a:xfrm>
          <a:prstGeom prst="rect">
            <a:avLst/>
          </a:prstGeom>
        </p:spPr>
        <p:txBody>
          <a:bodyPr vert="horz" wrap="none" lIns="0" tIns="0" rIns="0" bIns="0" rtlCol="0" anchor="b" anchorCtr="0">
            <a:spAutoFit/>
          </a:bodyPr>
          <a:lstStyle>
            <a:lvl1pPr algn="r">
              <a:defRPr sz="75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45557632"/>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Lst>
  <p:hf hdr="0" ftr="0" dt="0"/>
  <p:txStyles>
    <p:titleStyle>
      <a:lvl1pPr algn="ctr" defTabSz="514350" rtl="0" eaLnBrk="1" latinLnBrk="0" hangingPunct="1">
        <a:lnSpc>
          <a:spcPct val="100000"/>
        </a:lnSpc>
        <a:spcBef>
          <a:spcPct val="0"/>
        </a:spcBef>
        <a:buNone/>
        <a:defRPr sz="3150" b="1" i="0" kern="1200" baseline="0">
          <a:solidFill>
            <a:schemeClr val="tx1"/>
          </a:solidFill>
          <a:latin typeface="+mj-lt"/>
          <a:ea typeface="+mj-ea"/>
          <a:cs typeface="Calibri"/>
        </a:defRPr>
      </a:lvl1pPr>
    </p:titleStyle>
    <p:bodyStyle>
      <a:lvl1pPr marL="240030" marR="0" indent="-240030" algn="l"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Char char="§"/>
        <a:tabLst/>
        <a:defRPr sz="1950" b="0" i="0" kern="1200">
          <a:solidFill>
            <a:schemeClr val="tx1"/>
          </a:solidFill>
          <a:latin typeface="+mn-lt"/>
          <a:ea typeface="Calibri"/>
          <a:cs typeface="Calibri"/>
        </a:defRPr>
      </a:lvl1pPr>
      <a:lvl2pPr marL="48006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2pPr>
      <a:lvl3pPr marL="75438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3pPr>
      <a:lvl4pPr marL="994410" marR="0" indent="-240030" algn="l" defTabSz="514350" rtl="0" eaLnBrk="1" fontAlgn="auto" latinLnBrk="0" hangingPunct="1">
        <a:lnSpc>
          <a:spcPct val="125000"/>
        </a:lnSpc>
        <a:spcBef>
          <a:spcPts val="450"/>
        </a:spcBef>
        <a:spcAft>
          <a:spcPts val="0"/>
        </a:spcAft>
        <a:buClr>
          <a:schemeClr val="accent1"/>
        </a:buClr>
        <a:buSzPct val="100000"/>
        <a:buFont typeface="Arial" panose="020B0604020202020204" pitchFamily="34" charset="0"/>
        <a:buChar char="»"/>
        <a:tabLst/>
        <a:defRPr sz="1950" b="0" i="0" kern="1200">
          <a:solidFill>
            <a:schemeClr val="tx1"/>
          </a:solidFill>
          <a:latin typeface="+mn-lt"/>
          <a:ea typeface="Calibri"/>
          <a:cs typeface="Calibri"/>
        </a:defRPr>
      </a:lvl4pPr>
      <a:lvl5pPr marL="1234440" marR="0" indent="-240030" algn="l" defTabSz="514350" rtl="0" eaLnBrk="1" fontAlgn="auto" latinLnBrk="0" hangingPunct="1">
        <a:lnSpc>
          <a:spcPct val="125000"/>
        </a:lnSpc>
        <a:spcBef>
          <a:spcPts val="450"/>
        </a:spcBef>
        <a:spcAft>
          <a:spcPts val="0"/>
        </a:spcAft>
        <a:buClr>
          <a:schemeClr val="accent1"/>
        </a:buClr>
        <a:buSzTx/>
        <a:buFont typeface="Calibri" panose="020F0502020204030204" pitchFamily="34" charset="0"/>
        <a:buChar char="›"/>
        <a:tabLst/>
        <a:defRPr sz="1950" b="0" i="0" kern="1200">
          <a:solidFill>
            <a:schemeClr val="tx1"/>
          </a:solidFill>
          <a:latin typeface="+mn-lt"/>
          <a:ea typeface="Calibri"/>
          <a:cs typeface="Calibri"/>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49985435"/>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62395329"/>
      </p:ext>
    </p:extLst>
  </p:cSld>
  <p:clrMap bg1="lt1" tx1="dk1" bg2="dk2"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s://ceedar.education.ufl.edu/wp-content/uploads/2020/06/Addressing-Shortages-COVID-Landscape.pdf" TargetMode="Externa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iris.peabody.vanderbilt.edu/module/dbi1/cresource/q1/p01/" TargetMode="External"/><Relationship Id="rId2" Type="http://schemas.openxmlformats.org/officeDocument/2006/relationships/hyperlink" Target="https://intensiveintervention.org/sites/default/files/Video_Analysis_Tip_Sheet_508.pdf" TargetMode="Externa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hyperlink" Target="https://intensiveintervention.org/implementation-support/course-content" TargetMode="External"/><Relationship Id="rId4" Type="http://schemas.openxmlformats.org/officeDocument/2006/relationships/hyperlink" Target="https://highleveragepractices.org/701-2-4-3-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intensiveintervention.org/intensive-intervention-math-course" TargetMode="External"/><Relationship Id="rId2" Type="http://schemas.openxmlformats.org/officeDocument/2006/relationships/hyperlink" Target="https://intensiveintervention.org/intensive-intervention-features-explicit-instruction" TargetMode="Externa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hyperlink" Target="https://intensiveintervention.org/intensive-intervention-behavior-course" TargetMode="External"/><Relationship Id="rId4" Type="http://schemas.openxmlformats.org/officeDocument/2006/relationships/hyperlink" Target="https://intensiveintervention.org/intensive-intervention-reading-cour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intensiveintervention.org/sites/default/files/Microteaching_Tip_Sheet_508.pdf" TargetMode="External"/><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tensiveintervention.org/sites/default/files/Video_Analysis_Tip_Sheet_508.pdf"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2.tiff"/><Relationship Id="rId7"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2.tiff"/><Relationship Id="rId7"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26.tiff"/><Relationship Id="rId5" Type="http://schemas.openxmlformats.org/officeDocument/2006/relationships/image" Target="../media/image27.png"/><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1.tiff"/><Relationship Id="rId1" Type="http://schemas.openxmlformats.org/officeDocument/2006/relationships/slideLayout" Target="../slideLayouts/slideLayout55.xml"/><Relationship Id="rId5" Type="http://schemas.openxmlformats.org/officeDocument/2006/relationships/image" Target="../media/image33.tiff"/><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video" Target="https://www.youtube.com/embed/86i6cwhOWtU?feature=oembed" TargetMode="Externa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hyperlink" Target="http://www.explicitinstruction.org/" TargetMode="Externa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intensiveintervention.org/resource/faculty-professional-learning-series-intensive-intervention" TargetMode="Externa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hyperlink" Target="https://register.gotowebinar.com/register/297644802325711118" TargetMode="External"/><Relationship Id="rId2" Type="http://schemas.openxmlformats.org/officeDocument/2006/relationships/hyperlink" Target="https://register.gotowebinar.com/register/6750955622673238542" TargetMode="Externa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hyperlink" Target="https://ceedar.education.ufl.edu/wp-content/uploads/2016/07/Learning_To_Teach.pdf"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hyperlink" Target="https://ceedar.education.ufl.edu/wp-content/uploads/2020/06/Addressing-Shortages-COVID-Landscape.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https://ceedar.education.ufl.edu/wp-content/uploads/2016/07/Learning_To_Teach.pdf" TargetMode="External"/><Relationship Id="rId2" Type="http://schemas.openxmlformats.org/officeDocument/2006/relationships/image" Target="../media/image18.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4424A1-686A-405A-AA27-635D3439AF91}"/>
              </a:ext>
            </a:extLst>
          </p:cNvPr>
          <p:cNvSpPr>
            <a:spLocks noGrp="1"/>
          </p:cNvSpPr>
          <p:nvPr>
            <p:ph type="title"/>
          </p:nvPr>
        </p:nvSpPr>
        <p:spPr>
          <a:xfrm>
            <a:off x="732791" y="4180246"/>
            <a:ext cx="10515600" cy="1154162"/>
          </a:xfrm>
        </p:spPr>
        <p:txBody>
          <a:bodyPr/>
          <a:lstStyle/>
          <a:p>
            <a:r>
              <a:rPr lang="en-US"/>
              <a:t>Practice-Based Opportunities for Intensive Intervention</a:t>
            </a:r>
          </a:p>
        </p:txBody>
      </p:sp>
      <p:sp>
        <p:nvSpPr>
          <p:cNvPr id="6" name="Subtitle 5">
            <a:extLst>
              <a:ext uri="{FF2B5EF4-FFF2-40B4-BE49-F238E27FC236}">
                <a16:creationId xmlns:a16="http://schemas.microsoft.com/office/drawing/2014/main" id="{4B1E491F-E4EC-4F5A-AB00-1738417D6CDD}"/>
              </a:ext>
            </a:extLst>
          </p:cNvPr>
          <p:cNvSpPr>
            <a:spLocks noGrp="1"/>
          </p:cNvSpPr>
          <p:nvPr>
            <p:ph type="subTitle" idx="1"/>
          </p:nvPr>
        </p:nvSpPr>
        <p:spPr>
          <a:xfrm>
            <a:off x="732791" y="5398179"/>
            <a:ext cx="10515600" cy="427040"/>
          </a:xfrm>
        </p:spPr>
        <p:txBody>
          <a:bodyPr/>
          <a:lstStyle/>
          <a:p>
            <a:r>
              <a:rPr lang="en-US"/>
              <a:t>Faculty Professional Learning Series: Webinar #2</a:t>
            </a:r>
          </a:p>
        </p:txBody>
      </p:sp>
      <p:sp>
        <p:nvSpPr>
          <p:cNvPr id="9" name="Text Placeholder 8">
            <a:extLst>
              <a:ext uri="{FF2B5EF4-FFF2-40B4-BE49-F238E27FC236}">
                <a16:creationId xmlns:a16="http://schemas.microsoft.com/office/drawing/2014/main" id="{3BAB20F9-3C22-4B82-ADA2-A49388B661C3}"/>
              </a:ext>
            </a:extLst>
          </p:cNvPr>
          <p:cNvSpPr>
            <a:spLocks noGrp="1"/>
          </p:cNvSpPr>
          <p:nvPr>
            <p:ph type="body" sz="quarter" idx="14"/>
          </p:nvPr>
        </p:nvSpPr>
        <p:spPr>
          <a:xfrm>
            <a:off x="9868205" y="3716537"/>
            <a:ext cx="1380186" cy="246221"/>
          </a:xfrm>
        </p:spPr>
        <p:txBody>
          <a:bodyPr/>
          <a:lstStyle/>
          <a:p>
            <a:r>
              <a:rPr lang="en-US" sz="1600"/>
              <a:t>August 6, 2020</a:t>
            </a:r>
          </a:p>
        </p:txBody>
      </p:sp>
      <p:sp>
        <p:nvSpPr>
          <p:cNvPr id="7" name="Text Placeholder 6">
            <a:extLst>
              <a:ext uri="{FF2B5EF4-FFF2-40B4-BE49-F238E27FC236}">
                <a16:creationId xmlns:a16="http://schemas.microsoft.com/office/drawing/2014/main" id="{09730946-3BCF-42C0-A418-9EEDDA0543FC}"/>
              </a:ext>
            </a:extLst>
          </p:cNvPr>
          <p:cNvSpPr>
            <a:spLocks noGrp="1"/>
          </p:cNvSpPr>
          <p:nvPr>
            <p:ph type="body" sz="quarter" idx="13"/>
          </p:nvPr>
        </p:nvSpPr>
        <p:spPr>
          <a:xfrm>
            <a:off x="732791" y="5997721"/>
            <a:ext cx="10515600" cy="900246"/>
          </a:xfrm>
        </p:spPr>
        <p:txBody>
          <a:bodyPr/>
          <a:lstStyle/>
          <a:p>
            <a:r>
              <a:rPr lang="en-US"/>
              <a:t>Lindsey Hayes, M.Ed., &amp; Amy Colpo, M.P.P., American Institutes for Research</a:t>
            </a:r>
          </a:p>
          <a:p>
            <a:r>
              <a:rPr lang="en-US"/>
              <a:t>Tara L. Kaczorowski, Ph.D., Illinois State University </a:t>
            </a:r>
          </a:p>
          <a:p>
            <a:endParaRPr lang="en-US"/>
          </a:p>
        </p:txBody>
      </p:sp>
      <p:sp>
        <p:nvSpPr>
          <p:cNvPr id="4" name="Slide Number Placeholder 3">
            <a:extLst>
              <a:ext uri="{FF2B5EF4-FFF2-40B4-BE49-F238E27FC236}">
                <a16:creationId xmlns:a16="http://schemas.microsoft.com/office/drawing/2014/main" id="{CE815E62-A468-4831-B4A2-0E00CA23B7D3}"/>
              </a:ext>
            </a:extLst>
          </p:cNvPr>
          <p:cNvSpPr>
            <a:spLocks noGrp="1"/>
          </p:cNvSpPr>
          <p:nvPr>
            <p:ph type="sldNum" sz="quarter" idx="4294967295"/>
          </p:nvPr>
        </p:nvSpPr>
        <p:spPr>
          <a:xfrm>
            <a:off x="12074525" y="6742113"/>
            <a:ext cx="117475" cy="115887"/>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73642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descr="Providing effective practice-based opportunities requires balancing the needs of schools/districts, teacher candidates, and students. Schools/districts need guidance, flexibility, stability, and a strong pipeline of new teacher talent. Teacher candidates needs practice, feedback, reflection, and support. Students need expert instruction, individualization, and continuity. ">
            <a:extLst>
              <a:ext uri="{FF2B5EF4-FFF2-40B4-BE49-F238E27FC236}">
                <a16:creationId xmlns:a16="http://schemas.microsoft.com/office/drawing/2014/main" id="{1899B224-64F9-416A-A1DF-AC4C86F9AAB4}"/>
              </a:ext>
            </a:extLst>
          </p:cNvPr>
          <p:cNvGraphicFramePr/>
          <p:nvPr>
            <p:extLst>
              <p:ext uri="{D42A27DB-BD31-4B8C-83A1-F6EECF244321}">
                <p14:modId xmlns:p14="http://schemas.microsoft.com/office/powerpoint/2010/main" val="2301656318"/>
              </p:ext>
            </p:extLst>
          </p:nvPr>
        </p:nvGraphicFramePr>
        <p:xfrm>
          <a:off x="1395188" y="0"/>
          <a:ext cx="9400098" cy="6380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B8A578B-A2B2-4E11-892A-25999D4BD0FB}"/>
              </a:ext>
            </a:extLst>
          </p:cNvPr>
          <p:cNvSpPr>
            <a:spLocks noGrp="1"/>
          </p:cNvSpPr>
          <p:nvPr>
            <p:ph type="title"/>
          </p:nvPr>
        </p:nvSpPr>
        <p:spPr/>
        <p:txBody>
          <a:bodyPr/>
          <a:lstStyle/>
          <a:p>
            <a:r>
              <a:rPr lang="en-US"/>
              <a:t>Meeting the Needs of the Field</a:t>
            </a:r>
          </a:p>
        </p:txBody>
      </p:sp>
      <p:sp>
        <p:nvSpPr>
          <p:cNvPr id="5" name="Slide Number Placeholder 4">
            <a:extLst>
              <a:ext uri="{FF2B5EF4-FFF2-40B4-BE49-F238E27FC236}">
                <a16:creationId xmlns:a16="http://schemas.microsoft.com/office/drawing/2014/main" id="{F6C881F5-8DC0-4276-940A-7707920AB3FD}"/>
              </a:ext>
            </a:extLst>
          </p:cNvPr>
          <p:cNvSpPr>
            <a:spLocks noGrp="1"/>
          </p:cNvSpPr>
          <p:nvPr>
            <p:ph type="sldNum" sz="quarter" idx="14"/>
          </p:nvPr>
        </p:nvSpPr>
        <p:spPr/>
        <p:txBody>
          <a:bodyPr/>
          <a:lstStyle/>
          <a:p>
            <a:fld id="{99A20822-4A49-4D36-86E3-300BA48D3F00}" type="slidenum">
              <a:rPr lang="en-US" smtClean="0"/>
              <a:pPr/>
              <a:t>10</a:t>
            </a:fld>
            <a:endParaRPr lang="en-US"/>
          </a:p>
        </p:txBody>
      </p:sp>
      <p:sp>
        <p:nvSpPr>
          <p:cNvPr id="20" name="Rectangle 19">
            <a:extLst>
              <a:ext uri="{FF2B5EF4-FFF2-40B4-BE49-F238E27FC236}">
                <a16:creationId xmlns:a16="http://schemas.microsoft.com/office/drawing/2014/main" id="{D9073DC8-2955-48F9-8B5B-95E9DF56887E}"/>
              </a:ext>
              <a:ext uri="{C183D7F6-B498-43B3-948B-1728B52AA6E4}">
                <adec:decorative xmlns:adec="http://schemas.microsoft.com/office/drawing/2017/decorative" val="1"/>
              </a:ext>
            </a:extLst>
          </p:cNvPr>
          <p:cNvSpPr/>
          <p:nvPr/>
        </p:nvSpPr>
        <p:spPr>
          <a:xfrm>
            <a:off x="1395951" y="4529359"/>
            <a:ext cx="9400098" cy="219303"/>
          </a:xfrm>
          <a:prstGeom prst="rect">
            <a:avLst/>
          </a:prstGeom>
          <a:solidFill>
            <a:schemeClr val="accent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Isosceles Triangle 20">
            <a:extLst>
              <a:ext uri="{FF2B5EF4-FFF2-40B4-BE49-F238E27FC236}">
                <a16:creationId xmlns:a16="http://schemas.microsoft.com/office/drawing/2014/main" id="{7A55804E-7C57-4C66-92CB-47371D8D949C}"/>
              </a:ext>
              <a:ext uri="{C183D7F6-B498-43B3-948B-1728B52AA6E4}">
                <adec:decorative xmlns:adec="http://schemas.microsoft.com/office/drawing/2017/decorative" val="1"/>
              </a:ext>
            </a:extLst>
          </p:cNvPr>
          <p:cNvSpPr/>
          <p:nvPr/>
        </p:nvSpPr>
        <p:spPr>
          <a:xfrm>
            <a:off x="5636325" y="4768209"/>
            <a:ext cx="917825" cy="729466"/>
          </a:xfrm>
          <a:prstGeom prst="triangle">
            <a:avLst/>
          </a:prstGeom>
          <a:solidFill>
            <a:schemeClr val="accent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66532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081A76F4-2AFC-4D7D-9804-1520103A9314}"/>
              </a:ext>
            </a:extLst>
          </p:cNvPr>
          <p:cNvSpPr>
            <a:spLocks noGrp="1"/>
          </p:cNvSpPr>
          <p:nvPr>
            <p:ph type="body" sz="quarter" idx="13"/>
          </p:nvPr>
        </p:nvSpPr>
        <p:spPr/>
        <p:txBody>
          <a:bodyPr/>
          <a:lstStyle/>
          <a:p>
            <a:r>
              <a:rPr lang="en-US"/>
              <a:t>Source: Mason-Williams, Rosenberg, Kimmel, &amp; Sindelar, 2020.</a:t>
            </a:r>
          </a:p>
        </p:txBody>
      </p:sp>
      <p:sp>
        <p:nvSpPr>
          <p:cNvPr id="5" name="Slide Number Placeholder 4">
            <a:extLst>
              <a:ext uri="{FF2B5EF4-FFF2-40B4-BE49-F238E27FC236}">
                <a16:creationId xmlns:a16="http://schemas.microsoft.com/office/drawing/2014/main" id="{ADEDF143-0F5E-424E-BB55-B1E66200A0D6}"/>
              </a:ext>
            </a:extLst>
          </p:cNvPr>
          <p:cNvSpPr>
            <a:spLocks noGrp="1"/>
          </p:cNvSpPr>
          <p:nvPr>
            <p:ph type="sldNum" sz="quarter" idx="12"/>
          </p:nvPr>
        </p:nvSpPr>
        <p:spPr/>
        <p:txBody>
          <a:bodyPr/>
          <a:lstStyle/>
          <a:p>
            <a:fld id="{99A20822-4A49-4D36-86E3-300BA48D3F00}" type="slidenum">
              <a:rPr lang="en-US" smtClean="0"/>
              <a:pPr/>
              <a:t>11</a:t>
            </a:fld>
            <a:endParaRPr lang="en-US"/>
          </a:p>
        </p:txBody>
      </p:sp>
      <p:sp>
        <p:nvSpPr>
          <p:cNvPr id="14" name="Content Placeholder 3">
            <a:extLst>
              <a:ext uri="{FF2B5EF4-FFF2-40B4-BE49-F238E27FC236}">
                <a16:creationId xmlns:a16="http://schemas.microsoft.com/office/drawing/2014/main" id="{01191F35-D3CE-46DC-9603-44FDCCA2883F}"/>
              </a:ext>
            </a:extLst>
          </p:cNvPr>
          <p:cNvSpPr>
            <a:spLocks noGrp="1"/>
          </p:cNvSpPr>
          <p:nvPr>
            <p:ph sz="quarter" idx="15"/>
          </p:nvPr>
        </p:nvSpPr>
        <p:spPr>
          <a:xfrm>
            <a:off x="7039633" y="1438404"/>
            <a:ext cx="4322619" cy="3485855"/>
          </a:xfrm>
        </p:spPr>
        <p:txBody>
          <a:bodyPr/>
          <a:lstStyle/>
          <a:p>
            <a:r>
              <a:rPr lang="en-US">
                <a:hlinkClick r:id="rId2"/>
              </a:rPr>
              <a:t>Special Issues Brief: Addressing Shortages of Educators in an Uncertain COVID-19 Landscape: Viewing Teacher Candidates as Assets</a:t>
            </a:r>
            <a:endParaRPr lang="en-US"/>
          </a:p>
          <a:p>
            <a:endParaRPr lang="en-US"/>
          </a:p>
        </p:txBody>
      </p:sp>
      <p:sp>
        <p:nvSpPr>
          <p:cNvPr id="8" name="Thought Bubble: Cloud 7" descr="How can we creatively leverage teacher candidates while providing them with supported, practice-based opportunities?">
            <a:extLst>
              <a:ext uri="{FF2B5EF4-FFF2-40B4-BE49-F238E27FC236}">
                <a16:creationId xmlns:a16="http://schemas.microsoft.com/office/drawing/2014/main" id="{4930D907-9ACA-4F29-BE04-E79D23338249}"/>
              </a:ext>
            </a:extLst>
          </p:cNvPr>
          <p:cNvSpPr/>
          <p:nvPr/>
        </p:nvSpPr>
        <p:spPr>
          <a:xfrm>
            <a:off x="663494" y="1371600"/>
            <a:ext cx="5792724" cy="3619464"/>
          </a:xfrm>
          <a:prstGeom prst="cloudCallou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rPr>
              <a:t>How can we creatively leverage teacher candidates while providing them with supported, practice-based opportunities?</a:t>
            </a:r>
          </a:p>
        </p:txBody>
      </p:sp>
      <p:sp>
        <p:nvSpPr>
          <p:cNvPr id="12" name="Title 1">
            <a:extLst>
              <a:ext uri="{FF2B5EF4-FFF2-40B4-BE49-F238E27FC236}">
                <a16:creationId xmlns:a16="http://schemas.microsoft.com/office/drawing/2014/main" id="{729A10C9-4261-4E5A-BEA2-0C3C7C756C71}"/>
              </a:ext>
            </a:extLst>
          </p:cNvPr>
          <p:cNvSpPr>
            <a:spLocks noGrp="1"/>
          </p:cNvSpPr>
          <p:nvPr>
            <p:ph type="title"/>
          </p:nvPr>
        </p:nvSpPr>
        <p:spPr/>
        <p:txBody>
          <a:bodyPr/>
          <a:lstStyle/>
          <a:p>
            <a:r>
              <a:rPr lang="en-US"/>
              <a:t>The Challenge</a:t>
            </a:r>
          </a:p>
        </p:txBody>
      </p:sp>
    </p:spTree>
    <p:extLst>
      <p:ext uri="{BB962C8B-B14F-4D97-AF65-F5344CB8AC3E}">
        <p14:creationId xmlns:p14="http://schemas.microsoft.com/office/powerpoint/2010/main" val="319789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CE471B-58EE-4A3F-A12C-1F7C67E8DFE2}"/>
              </a:ext>
            </a:extLst>
          </p:cNvPr>
          <p:cNvSpPr>
            <a:spLocks noGrp="1"/>
          </p:cNvSpPr>
          <p:nvPr>
            <p:ph type="sldNum" sz="quarter" idx="14"/>
          </p:nvPr>
        </p:nvSpPr>
        <p:spPr/>
        <p:txBody>
          <a:bodyPr/>
          <a:lstStyle/>
          <a:p>
            <a:fld id="{99A20822-4A49-4D36-86E3-300BA48D3F00}" type="slidenum">
              <a:rPr lang="en-US" smtClean="0"/>
              <a:pPr/>
              <a:t>12</a:t>
            </a:fld>
            <a:endParaRPr lang="en-US"/>
          </a:p>
        </p:txBody>
      </p:sp>
      <p:graphicFrame>
        <p:nvGraphicFramePr>
          <p:cNvPr id="9" name="Diagram 8" descr="The three stages of teacher candidate development are: foundational skills (getting started), intermediate practice (gaining experience), and advanced preparation (transitioning from teacher candidate to novice teacher).">
            <a:extLst>
              <a:ext uri="{FF2B5EF4-FFF2-40B4-BE49-F238E27FC236}">
                <a16:creationId xmlns:a16="http://schemas.microsoft.com/office/drawing/2014/main" id="{BDAE6F54-71E7-4CB5-B8CA-D1C926EA6E55}"/>
              </a:ext>
            </a:extLst>
          </p:cNvPr>
          <p:cNvGraphicFramePr/>
          <p:nvPr>
            <p:extLst>
              <p:ext uri="{D42A27DB-BD31-4B8C-83A1-F6EECF244321}">
                <p14:modId xmlns:p14="http://schemas.microsoft.com/office/powerpoint/2010/main" val="3025574445"/>
              </p:ext>
            </p:extLst>
          </p:nvPr>
        </p:nvGraphicFramePr>
        <p:xfrm>
          <a:off x="677740" y="1679930"/>
          <a:ext cx="10834995" cy="4624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CC58336-1A12-4024-B27F-D9AC94DFBCAF}"/>
              </a:ext>
            </a:extLst>
          </p:cNvPr>
          <p:cNvSpPr>
            <a:spLocks noGrp="1"/>
          </p:cNvSpPr>
          <p:nvPr>
            <p:ph type="title"/>
          </p:nvPr>
        </p:nvSpPr>
        <p:spPr/>
        <p:txBody>
          <a:bodyPr/>
          <a:lstStyle/>
          <a:p>
            <a:r>
              <a:rPr lang="en-US"/>
              <a:t>Stages of Candidate Development</a:t>
            </a:r>
          </a:p>
        </p:txBody>
      </p:sp>
    </p:spTree>
    <p:extLst>
      <p:ext uri="{BB962C8B-B14F-4D97-AF65-F5344CB8AC3E}">
        <p14:creationId xmlns:p14="http://schemas.microsoft.com/office/powerpoint/2010/main" val="154087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F661-104C-4C5C-B429-837FF8B63B5D}"/>
              </a:ext>
            </a:extLst>
          </p:cNvPr>
          <p:cNvSpPr>
            <a:spLocks noGrp="1"/>
          </p:cNvSpPr>
          <p:nvPr>
            <p:ph type="title"/>
          </p:nvPr>
        </p:nvSpPr>
        <p:spPr/>
        <p:txBody>
          <a:bodyPr/>
          <a:lstStyle/>
          <a:p>
            <a:r>
              <a:rPr lang="en-US"/>
              <a:t>Foundational Skills: What It Looks Like</a:t>
            </a:r>
          </a:p>
        </p:txBody>
      </p:sp>
      <p:sp>
        <p:nvSpPr>
          <p:cNvPr id="3" name="Content Placeholder 2">
            <a:extLst>
              <a:ext uri="{FF2B5EF4-FFF2-40B4-BE49-F238E27FC236}">
                <a16:creationId xmlns:a16="http://schemas.microsoft.com/office/drawing/2014/main" id="{7D0B9AE6-5A68-41C2-BA60-89BC08724C38}"/>
              </a:ext>
            </a:extLst>
          </p:cNvPr>
          <p:cNvSpPr>
            <a:spLocks noGrp="1"/>
          </p:cNvSpPr>
          <p:nvPr>
            <p:ph sz="quarter" idx="15"/>
          </p:nvPr>
        </p:nvSpPr>
        <p:spPr/>
        <p:txBody>
          <a:bodyPr/>
          <a:lstStyle/>
          <a:p>
            <a:r>
              <a:rPr lang="en-US"/>
              <a:t>Candidate’s first time visiting in a teacher role</a:t>
            </a:r>
          </a:p>
          <a:p>
            <a:r>
              <a:rPr lang="en-US"/>
              <a:t>Occurs during introductory coursework</a:t>
            </a:r>
          </a:p>
          <a:p>
            <a:r>
              <a:rPr lang="en-US"/>
              <a:t>Typically emphasizes observation, but may include activities such as:</a:t>
            </a:r>
          </a:p>
          <a:p>
            <a:pPr lvl="1"/>
            <a:r>
              <a:rPr lang="en-US"/>
              <a:t>Interviews</a:t>
            </a:r>
          </a:p>
          <a:p>
            <a:pPr lvl="1"/>
            <a:r>
              <a:rPr lang="en-US"/>
              <a:t>Shadowing</a:t>
            </a:r>
          </a:p>
          <a:p>
            <a:pPr lvl="1"/>
            <a:r>
              <a:rPr lang="en-US"/>
              <a:t>Review of curricular materials </a:t>
            </a:r>
          </a:p>
          <a:p>
            <a:r>
              <a:rPr lang="en-US"/>
              <a:t>Short-term, limited duration</a:t>
            </a:r>
          </a:p>
        </p:txBody>
      </p:sp>
      <p:sp>
        <p:nvSpPr>
          <p:cNvPr id="5" name="Slide Number Placeholder 4">
            <a:extLst>
              <a:ext uri="{FF2B5EF4-FFF2-40B4-BE49-F238E27FC236}">
                <a16:creationId xmlns:a16="http://schemas.microsoft.com/office/drawing/2014/main" id="{1DCFCB25-788F-456E-8F3F-8FD03EC26F5B}"/>
              </a:ext>
            </a:extLst>
          </p:cNvPr>
          <p:cNvSpPr>
            <a:spLocks noGrp="1"/>
          </p:cNvSpPr>
          <p:nvPr>
            <p:ph type="sldNum" sz="quarter" idx="14"/>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1050455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B8C743-76EB-44E3-85A4-65856E5228A4}"/>
              </a:ext>
            </a:extLst>
          </p:cNvPr>
          <p:cNvSpPr>
            <a:spLocks noGrp="1"/>
          </p:cNvSpPr>
          <p:nvPr>
            <p:ph type="sldNum" sz="quarter" idx="14"/>
          </p:nvPr>
        </p:nvSpPr>
        <p:spPr/>
        <p:txBody>
          <a:bodyPr/>
          <a:lstStyle/>
          <a:p>
            <a:fld id="{99A20822-4A49-4D36-86E3-300BA48D3F00}" type="slidenum">
              <a:rPr lang="en-US" smtClean="0"/>
              <a:pPr/>
              <a:t>14</a:t>
            </a:fld>
            <a:endParaRPr lang="en-US"/>
          </a:p>
        </p:txBody>
      </p:sp>
      <p:graphicFrame>
        <p:nvGraphicFramePr>
          <p:cNvPr id="12" name="Diagram 11" descr="Candidate opportunities: develop content-focused videos, assist with locating and vetting online materials, create support materials (scaffolded notes, graphic organizers, etc.), monitor small groups (in-person or online), and post materials to learning management systems. Preparation program supports : require modules on accessibility features, share ways to evaluate the quality of materials, evaluate candidate tech expertise, teach about online security, privacy, and confidentiality, and require mandated reporting requirements earlier.&#10;&#10;">
            <a:extLst>
              <a:ext uri="{FF2B5EF4-FFF2-40B4-BE49-F238E27FC236}">
                <a16:creationId xmlns:a16="http://schemas.microsoft.com/office/drawing/2014/main" id="{858FD4EF-7978-46D3-A5C0-D00DAE7424AF}"/>
              </a:ext>
            </a:extLst>
          </p:cNvPr>
          <p:cNvGraphicFramePr/>
          <p:nvPr>
            <p:extLst>
              <p:ext uri="{D42A27DB-BD31-4B8C-83A1-F6EECF244321}">
                <p14:modId xmlns:p14="http://schemas.microsoft.com/office/powerpoint/2010/main" val="32905391"/>
              </p:ext>
            </p:extLst>
          </p:nvPr>
        </p:nvGraphicFramePr>
        <p:xfrm>
          <a:off x="760164" y="1127290"/>
          <a:ext cx="10829581" cy="4704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9B5B2974-5166-47F6-8A31-64489231ABC8}"/>
              </a:ext>
            </a:extLst>
          </p:cNvPr>
          <p:cNvSpPr>
            <a:spLocks noGrp="1"/>
          </p:cNvSpPr>
          <p:nvPr>
            <p:ph type="title"/>
          </p:nvPr>
        </p:nvSpPr>
        <p:spPr/>
        <p:txBody>
          <a:bodyPr/>
          <a:lstStyle/>
          <a:p>
            <a:r>
              <a:rPr lang="en-US"/>
              <a:t>Foundational Skills: Getting Started</a:t>
            </a:r>
          </a:p>
        </p:txBody>
      </p:sp>
    </p:spTree>
    <p:extLst>
      <p:ext uri="{BB962C8B-B14F-4D97-AF65-F5344CB8AC3E}">
        <p14:creationId xmlns:p14="http://schemas.microsoft.com/office/powerpoint/2010/main" val="802918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66D659-35DA-4F4A-AE0B-685B1B641064}"/>
              </a:ext>
            </a:extLst>
          </p:cNvPr>
          <p:cNvSpPr>
            <a:spLocks noGrp="1"/>
          </p:cNvSpPr>
          <p:nvPr>
            <p:ph type="sldNum" sz="quarter" idx="12"/>
          </p:nvPr>
        </p:nvSpPr>
        <p:spPr/>
        <p:txBody>
          <a:bodyPr/>
          <a:lstStyle/>
          <a:p>
            <a:fld id="{99A20822-4A49-4D36-86E3-300BA48D3F00}" type="slidenum">
              <a:rPr lang="en-US" smtClean="0"/>
              <a:pPr/>
              <a:t>15</a:t>
            </a:fld>
            <a:endParaRPr lang="en-US"/>
          </a:p>
        </p:txBody>
      </p:sp>
      <p:sp>
        <p:nvSpPr>
          <p:cNvPr id="6" name="Content Placeholder 5">
            <a:extLst>
              <a:ext uri="{FF2B5EF4-FFF2-40B4-BE49-F238E27FC236}">
                <a16:creationId xmlns:a16="http://schemas.microsoft.com/office/drawing/2014/main" id="{453A0700-1E8E-4FDB-9928-0D6F12C176FA}"/>
              </a:ext>
            </a:extLst>
          </p:cNvPr>
          <p:cNvSpPr>
            <a:spLocks noGrp="1"/>
          </p:cNvSpPr>
          <p:nvPr>
            <p:ph sz="half" idx="1"/>
          </p:nvPr>
        </p:nvSpPr>
        <p:spPr>
          <a:xfrm>
            <a:off x="457200" y="1371600"/>
            <a:ext cx="6512312" cy="4343400"/>
          </a:xfrm>
        </p:spPr>
        <p:txBody>
          <a:bodyPr/>
          <a:lstStyle/>
          <a:p>
            <a:r>
              <a:rPr lang="en-US">
                <a:hlinkClick r:id="rId2"/>
              </a:rPr>
              <a:t>Video analysis</a:t>
            </a:r>
            <a:r>
              <a:rPr lang="en-US"/>
              <a:t> increases opportunities to observe examples (and non-examples) of effective intensive intervention</a:t>
            </a:r>
          </a:p>
          <a:p>
            <a:pPr lvl="1"/>
            <a:r>
              <a:rPr lang="en-US">
                <a:hlinkClick r:id="rId3"/>
              </a:rPr>
              <a:t>IRIS Center Modules</a:t>
            </a:r>
            <a:endParaRPr lang="en-US"/>
          </a:p>
          <a:p>
            <a:pPr lvl="1"/>
            <a:r>
              <a:rPr lang="en-US">
                <a:hlinkClick r:id="rId4"/>
              </a:rPr>
              <a:t>High-Leverage Practice: Provide Intensive Intervention</a:t>
            </a:r>
            <a:endParaRPr lang="en-US"/>
          </a:p>
          <a:p>
            <a:pPr lvl="1"/>
            <a:r>
              <a:rPr lang="en-US">
                <a:hlinkClick r:id="rId5"/>
              </a:rPr>
              <a:t>NCII Intensive Intervention Course Content</a:t>
            </a:r>
            <a:endParaRPr lang="en-US"/>
          </a:p>
          <a:p>
            <a:pPr lvl="1"/>
            <a:endParaRPr lang="en-US"/>
          </a:p>
        </p:txBody>
      </p:sp>
      <p:pic>
        <p:nvPicPr>
          <p:cNvPr id="10" name="Picture 9" descr="Screenshot of video analysis brief">
            <a:extLst>
              <a:ext uri="{FF2B5EF4-FFF2-40B4-BE49-F238E27FC236}">
                <a16:creationId xmlns:a16="http://schemas.microsoft.com/office/drawing/2014/main" id="{40535784-8F16-486B-8406-D870FFF260D5}"/>
              </a:ext>
            </a:extLst>
          </p:cNvPr>
          <p:cNvPicPr>
            <a:picLocks noChangeAspect="1"/>
          </p:cNvPicPr>
          <p:nvPr/>
        </p:nvPicPr>
        <p:blipFill>
          <a:blip r:embed="rId6"/>
          <a:stretch>
            <a:fillRect/>
          </a:stretch>
        </p:blipFill>
        <p:spPr>
          <a:xfrm>
            <a:off x="7673433" y="1283598"/>
            <a:ext cx="3518262" cy="4572000"/>
          </a:xfrm>
          <a:prstGeom prst="rect">
            <a:avLst/>
          </a:prstGeom>
        </p:spPr>
      </p:pic>
      <p:sp>
        <p:nvSpPr>
          <p:cNvPr id="2" name="Title 1">
            <a:extLst>
              <a:ext uri="{FF2B5EF4-FFF2-40B4-BE49-F238E27FC236}">
                <a16:creationId xmlns:a16="http://schemas.microsoft.com/office/drawing/2014/main" id="{A5D47F99-81FA-4A4E-AABB-B6DB3EEE8DC3}"/>
              </a:ext>
            </a:extLst>
          </p:cNvPr>
          <p:cNvSpPr>
            <a:spLocks noGrp="1"/>
          </p:cNvSpPr>
          <p:nvPr>
            <p:ph type="title"/>
          </p:nvPr>
        </p:nvSpPr>
        <p:spPr/>
        <p:txBody>
          <a:bodyPr/>
          <a:lstStyle/>
          <a:p>
            <a:r>
              <a:rPr lang="en-US"/>
              <a:t>Video Analysis: Observing Others</a:t>
            </a:r>
          </a:p>
        </p:txBody>
      </p:sp>
    </p:spTree>
    <p:extLst>
      <p:ext uri="{BB962C8B-B14F-4D97-AF65-F5344CB8AC3E}">
        <p14:creationId xmlns:p14="http://schemas.microsoft.com/office/powerpoint/2010/main" val="280688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85C1-E7B2-4140-B2C9-2605B5E57ECD}"/>
              </a:ext>
            </a:extLst>
          </p:cNvPr>
          <p:cNvSpPr>
            <a:spLocks noGrp="1"/>
          </p:cNvSpPr>
          <p:nvPr>
            <p:ph type="title"/>
          </p:nvPr>
        </p:nvSpPr>
        <p:spPr/>
        <p:txBody>
          <a:bodyPr/>
          <a:lstStyle/>
          <a:p>
            <a:r>
              <a:rPr lang="en-US"/>
              <a:t>Intensive Intervention Course Content</a:t>
            </a:r>
          </a:p>
        </p:txBody>
      </p:sp>
      <p:sp>
        <p:nvSpPr>
          <p:cNvPr id="3" name="Content Placeholder 2">
            <a:extLst>
              <a:ext uri="{FF2B5EF4-FFF2-40B4-BE49-F238E27FC236}">
                <a16:creationId xmlns:a16="http://schemas.microsoft.com/office/drawing/2014/main" id="{6D543417-C2FA-4BBA-8E12-C2699DCF2508}"/>
              </a:ext>
            </a:extLst>
          </p:cNvPr>
          <p:cNvSpPr>
            <a:spLocks noGrp="1"/>
          </p:cNvSpPr>
          <p:nvPr>
            <p:ph sz="quarter" idx="15"/>
          </p:nvPr>
        </p:nvSpPr>
        <p:spPr>
          <a:xfrm>
            <a:off x="457200" y="1371600"/>
            <a:ext cx="6152920" cy="4343400"/>
          </a:xfrm>
        </p:spPr>
        <p:txBody>
          <a:bodyPr>
            <a:normAutofit/>
          </a:bodyPr>
          <a:lstStyle/>
          <a:p>
            <a:pPr marL="0" indent="0">
              <a:buNone/>
            </a:pPr>
            <a:r>
              <a:rPr lang="en-US"/>
              <a:t>Ready-to-use content for faculty and professional development providers! </a:t>
            </a:r>
          </a:p>
          <a:p>
            <a:pPr lvl="1"/>
            <a:r>
              <a:rPr lang="en-US">
                <a:hlinkClick r:id="rId2"/>
              </a:rPr>
              <a:t>Features of Explicit Instruction</a:t>
            </a:r>
            <a:endParaRPr lang="en-US"/>
          </a:p>
          <a:p>
            <a:pPr lvl="1"/>
            <a:r>
              <a:rPr lang="en-US">
                <a:hlinkClick r:id="rId3"/>
              </a:rPr>
              <a:t>Intensive Intervention in Mathematics</a:t>
            </a:r>
            <a:endParaRPr lang="en-US"/>
          </a:p>
          <a:p>
            <a:pPr lvl="1"/>
            <a:r>
              <a:rPr lang="en-US">
                <a:hlinkClick r:id="rId4"/>
              </a:rPr>
              <a:t>Intensive Intervention in Reading</a:t>
            </a:r>
            <a:endParaRPr lang="en-US"/>
          </a:p>
          <a:p>
            <a:pPr lvl="1"/>
            <a:r>
              <a:rPr lang="en-US">
                <a:hlinkClick r:id="rId5"/>
              </a:rPr>
              <a:t>Behavior Support for Intensive Intervention</a:t>
            </a:r>
            <a:endParaRPr lang="en-US"/>
          </a:p>
          <a:p>
            <a:pPr lvl="1"/>
            <a:endParaRPr lang="en-US"/>
          </a:p>
        </p:txBody>
      </p:sp>
      <p:pic>
        <p:nvPicPr>
          <p:cNvPr id="13" name="Picture 12" descr="Screenshot of the National Center on Intensive Intervention's course content module for explicit instruction (Module 8: Evaluating the use of explicit instruction to support students' academic needs)">
            <a:extLst>
              <a:ext uri="{FF2B5EF4-FFF2-40B4-BE49-F238E27FC236}">
                <a16:creationId xmlns:a16="http://schemas.microsoft.com/office/drawing/2014/main" id="{584914DE-5A17-4897-BDDD-AE03BB267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3688" y="1614448"/>
            <a:ext cx="4053179" cy="3629104"/>
          </a:xfrm>
          <a:prstGeom prst="rect">
            <a:avLst/>
          </a:prstGeom>
          <a:ln w="25400">
            <a:solidFill>
              <a:schemeClr val="tx1"/>
            </a:solidFill>
          </a:ln>
        </p:spPr>
      </p:pic>
      <p:sp>
        <p:nvSpPr>
          <p:cNvPr id="5" name="Slide Number Placeholder 4">
            <a:extLst>
              <a:ext uri="{FF2B5EF4-FFF2-40B4-BE49-F238E27FC236}">
                <a16:creationId xmlns:a16="http://schemas.microsoft.com/office/drawing/2014/main" id="{2D1345DE-B33B-4DDD-8F80-683FD7719720}"/>
              </a:ext>
            </a:extLst>
          </p:cNvPr>
          <p:cNvSpPr>
            <a:spLocks noGrp="1"/>
          </p:cNvSpPr>
          <p:nvPr>
            <p:ph type="sldNum" sz="quarter" idx="14"/>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334580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F661-104C-4C5C-B429-837FF8B63B5D}"/>
              </a:ext>
            </a:extLst>
          </p:cNvPr>
          <p:cNvSpPr>
            <a:spLocks noGrp="1"/>
          </p:cNvSpPr>
          <p:nvPr>
            <p:ph type="title"/>
          </p:nvPr>
        </p:nvSpPr>
        <p:spPr/>
        <p:txBody>
          <a:bodyPr/>
          <a:lstStyle/>
          <a:p>
            <a:r>
              <a:rPr lang="en-US"/>
              <a:t>Intermediate Practice: What It Looks Like</a:t>
            </a:r>
          </a:p>
        </p:txBody>
      </p:sp>
      <p:sp>
        <p:nvSpPr>
          <p:cNvPr id="3" name="Content Placeholder 2">
            <a:extLst>
              <a:ext uri="{FF2B5EF4-FFF2-40B4-BE49-F238E27FC236}">
                <a16:creationId xmlns:a16="http://schemas.microsoft.com/office/drawing/2014/main" id="{7D0B9AE6-5A68-41C2-BA60-89BC08724C38}"/>
              </a:ext>
            </a:extLst>
          </p:cNvPr>
          <p:cNvSpPr>
            <a:spLocks noGrp="1"/>
          </p:cNvSpPr>
          <p:nvPr>
            <p:ph sz="quarter" idx="15"/>
          </p:nvPr>
        </p:nvSpPr>
        <p:spPr/>
        <p:txBody>
          <a:bodyPr/>
          <a:lstStyle/>
          <a:p>
            <a:r>
              <a:rPr lang="en-US"/>
              <a:t>Introductory coursework has been completed and current coursework is focused on methods</a:t>
            </a:r>
          </a:p>
          <a:p>
            <a:r>
              <a:rPr lang="en-US"/>
              <a:t>Greater expectations for engagement and time in classroom with students</a:t>
            </a:r>
          </a:p>
          <a:p>
            <a:pPr lvl="1"/>
            <a:r>
              <a:rPr lang="en-US"/>
              <a:t>Multiple days per week or full weeks for a short time</a:t>
            </a:r>
          </a:p>
          <a:p>
            <a:pPr lvl="1"/>
            <a:r>
              <a:rPr lang="en-US"/>
              <a:t>Teach lessons</a:t>
            </a:r>
          </a:p>
          <a:p>
            <a:pPr lvl="1"/>
            <a:r>
              <a:rPr lang="en-US"/>
              <a:t>Work with individuals or small groups</a:t>
            </a:r>
          </a:p>
          <a:p>
            <a:pPr lvl="1"/>
            <a:r>
              <a:rPr lang="en-US"/>
              <a:t>Prepare unit of instruction </a:t>
            </a:r>
          </a:p>
          <a:p>
            <a:endParaRPr lang="en-US"/>
          </a:p>
        </p:txBody>
      </p:sp>
      <p:sp>
        <p:nvSpPr>
          <p:cNvPr id="5" name="Slide Number Placeholder 4">
            <a:extLst>
              <a:ext uri="{FF2B5EF4-FFF2-40B4-BE49-F238E27FC236}">
                <a16:creationId xmlns:a16="http://schemas.microsoft.com/office/drawing/2014/main" id="{1DCFCB25-788F-456E-8F3F-8FD03EC26F5B}"/>
              </a:ext>
            </a:extLst>
          </p:cNvPr>
          <p:cNvSpPr>
            <a:spLocks noGrp="1"/>
          </p:cNvSpPr>
          <p:nvPr>
            <p:ph type="sldNum" sz="quarter" idx="14"/>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296348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B8C743-76EB-44E3-85A4-65856E5228A4}"/>
              </a:ext>
            </a:extLst>
          </p:cNvPr>
          <p:cNvSpPr>
            <a:spLocks noGrp="1"/>
          </p:cNvSpPr>
          <p:nvPr>
            <p:ph type="sldNum" sz="quarter" idx="14"/>
          </p:nvPr>
        </p:nvSpPr>
        <p:spPr/>
        <p:txBody>
          <a:bodyPr/>
          <a:lstStyle/>
          <a:p>
            <a:fld id="{99A20822-4A49-4D36-86E3-300BA48D3F00}" type="slidenum">
              <a:rPr lang="en-US" smtClean="0"/>
              <a:pPr/>
              <a:t>18</a:t>
            </a:fld>
            <a:endParaRPr lang="en-US"/>
          </a:p>
        </p:txBody>
      </p:sp>
      <p:graphicFrame>
        <p:nvGraphicFramePr>
          <p:cNvPr id="12" name="Diagram 11" descr="Candidate opportunities: Teach individuals or small groups, create review and extension activities, provide feedback and oversee online activities, and screening/benchmarking. Preparation program supports: allow hours to be met online or in-person, assign candidates to a building/team instead of one teacher, collaborate with districts to meet pressing needs, and conduct supervision activities remotely.&#10;&#10;">
            <a:extLst>
              <a:ext uri="{FF2B5EF4-FFF2-40B4-BE49-F238E27FC236}">
                <a16:creationId xmlns:a16="http://schemas.microsoft.com/office/drawing/2014/main" id="{858FD4EF-7978-46D3-A5C0-D00DAE7424AF}"/>
              </a:ext>
            </a:extLst>
          </p:cNvPr>
          <p:cNvGraphicFramePr/>
          <p:nvPr>
            <p:extLst>
              <p:ext uri="{D42A27DB-BD31-4B8C-83A1-F6EECF244321}">
                <p14:modId xmlns:p14="http://schemas.microsoft.com/office/powerpoint/2010/main" val="603065278"/>
              </p:ext>
            </p:extLst>
          </p:nvPr>
        </p:nvGraphicFramePr>
        <p:xfrm>
          <a:off x="760164" y="1127290"/>
          <a:ext cx="10829581" cy="4704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9B5B2974-5166-47F6-8A31-64489231ABC8}"/>
              </a:ext>
            </a:extLst>
          </p:cNvPr>
          <p:cNvSpPr>
            <a:spLocks noGrp="1"/>
          </p:cNvSpPr>
          <p:nvPr>
            <p:ph type="title"/>
          </p:nvPr>
        </p:nvSpPr>
        <p:spPr/>
        <p:txBody>
          <a:bodyPr/>
          <a:lstStyle/>
          <a:p>
            <a:r>
              <a:rPr lang="en-US"/>
              <a:t>Intermediate Practice: Gaining Experience</a:t>
            </a:r>
          </a:p>
        </p:txBody>
      </p:sp>
    </p:spTree>
    <p:extLst>
      <p:ext uri="{BB962C8B-B14F-4D97-AF65-F5344CB8AC3E}">
        <p14:creationId xmlns:p14="http://schemas.microsoft.com/office/powerpoint/2010/main" val="179964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66D659-35DA-4F4A-AE0B-685B1B641064}"/>
              </a:ext>
            </a:extLst>
          </p:cNvPr>
          <p:cNvSpPr>
            <a:spLocks noGrp="1"/>
          </p:cNvSpPr>
          <p:nvPr>
            <p:ph type="sldNum" sz="quarter" idx="12"/>
          </p:nvPr>
        </p:nvSpPr>
        <p:spPr/>
        <p:txBody>
          <a:bodyPr/>
          <a:lstStyle/>
          <a:p>
            <a:fld id="{99A20822-4A49-4D36-86E3-300BA48D3F00}" type="slidenum">
              <a:rPr lang="en-US" smtClean="0"/>
              <a:pPr/>
              <a:t>19</a:t>
            </a:fld>
            <a:endParaRPr lang="en-US"/>
          </a:p>
        </p:txBody>
      </p:sp>
      <p:pic>
        <p:nvPicPr>
          <p:cNvPr id="4" name="Picture 3" descr="Screenshot of microteaching brief">
            <a:extLst>
              <a:ext uri="{FF2B5EF4-FFF2-40B4-BE49-F238E27FC236}">
                <a16:creationId xmlns:a16="http://schemas.microsoft.com/office/drawing/2014/main" id="{1A3DD9D5-642A-4333-893C-026038260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166" y="1257300"/>
            <a:ext cx="3538483" cy="4572000"/>
          </a:xfrm>
          <a:prstGeom prst="rect">
            <a:avLst/>
          </a:prstGeom>
        </p:spPr>
      </p:pic>
      <p:sp>
        <p:nvSpPr>
          <p:cNvPr id="6" name="Content Placeholder 5">
            <a:extLst>
              <a:ext uri="{FF2B5EF4-FFF2-40B4-BE49-F238E27FC236}">
                <a16:creationId xmlns:a16="http://schemas.microsoft.com/office/drawing/2014/main" id="{453A0700-1E8E-4FDB-9928-0D6F12C176FA}"/>
              </a:ext>
            </a:extLst>
          </p:cNvPr>
          <p:cNvSpPr>
            <a:spLocks noGrp="1"/>
          </p:cNvSpPr>
          <p:nvPr>
            <p:ph sz="half" idx="1"/>
          </p:nvPr>
        </p:nvSpPr>
        <p:spPr>
          <a:xfrm>
            <a:off x="457200" y="1371600"/>
            <a:ext cx="6512312" cy="4343400"/>
          </a:xfrm>
        </p:spPr>
        <p:txBody>
          <a:bodyPr>
            <a:normAutofit/>
          </a:bodyPr>
          <a:lstStyle/>
          <a:p>
            <a:r>
              <a:rPr lang="en-US">
                <a:hlinkClick r:id="rId3"/>
              </a:rPr>
              <a:t>Microteaching</a:t>
            </a:r>
            <a:r>
              <a:rPr lang="en-US"/>
              <a:t> allows candidates to:</a:t>
            </a:r>
          </a:p>
          <a:p>
            <a:pPr lvl="1"/>
            <a:r>
              <a:rPr lang="en-US"/>
              <a:t>Plan and teach portions of lessons in front of their peers</a:t>
            </a:r>
          </a:p>
          <a:p>
            <a:pPr lvl="1"/>
            <a:r>
              <a:rPr lang="en-US"/>
              <a:t>Practice breaking down skills into smaller parts</a:t>
            </a:r>
          </a:p>
          <a:p>
            <a:pPr lvl="1"/>
            <a:r>
              <a:rPr lang="en-US"/>
              <a:t>Receive feedback and coaching</a:t>
            </a:r>
          </a:p>
          <a:p>
            <a:pPr lvl="1"/>
            <a:r>
              <a:rPr lang="en-US"/>
              <a:t>Refine their teaching before conducting the lesson with students</a:t>
            </a:r>
          </a:p>
        </p:txBody>
      </p:sp>
      <p:sp>
        <p:nvSpPr>
          <p:cNvPr id="2" name="Title 1">
            <a:extLst>
              <a:ext uri="{FF2B5EF4-FFF2-40B4-BE49-F238E27FC236}">
                <a16:creationId xmlns:a16="http://schemas.microsoft.com/office/drawing/2014/main" id="{A5D47F99-81FA-4A4E-AABB-B6DB3EEE8DC3}"/>
              </a:ext>
            </a:extLst>
          </p:cNvPr>
          <p:cNvSpPr>
            <a:spLocks noGrp="1"/>
          </p:cNvSpPr>
          <p:nvPr>
            <p:ph type="title"/>
          </p:nvPr>
        </p:nvSpPr>
        <p:spPr/>
        <p:txBody>
          <a:bodyPr/>
          <a:lstStyle/>
          <a:p>
            <a:r>
              <a:rPr lang="en-US"/>
              <a:t>Microteaching</a:t>
            </a:r>
          </a:p>
        </p:txBody>
      </p:sp>
    </p:spTree>
    <p:extLst>
      <p:ext uri="{BB962C8B-B14F-4D97-AF65-F5344CB8AC3E}">
        <p14:creationId xmlns:p14="http://schemas.microsoft.com/office/powerpoint/2010/main" val="196606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cs typeface="Calibri"/>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a:ln>
                <a:noFill/>
              </a:ln>
              <a:solidFill>
                <a:srgbClr val="FFFFFF">
                  <a:lumMod val="75000"/>
                </a:srgbClr>
              </a:solidFill>
              <a:effectLst/>
              <a:uLnTx/>
              <a:uFillTx/>
              <a:latin typeface="Arial"/>
              <a:cs typeface="Calibri"/>
            </a:endParaRPr>
          </a:p>
        </p:txBody>
      </p:sp>
      <p:sp>
        <p:nvSpPr>
          <p:cNvPr id="5" name="Content Placeholder 4"/>
          <p:cNvSpPr>
            <a:spLocks noGrp="1"/>
          </p:cNvSpPr>
          <p:nvPr>
            <p:ph sz="quarter" idx="15"/>
          </p:nvPr>
        </p:nvSpPr>
        <p:spPr>
          <a:xfrm>
            <a:off x="457200" y="1371600"/>
            <a:ext cx="8190089" cy="4343400"/>
          </a:xfrm>
        </p:spPr>
        <p:txBody>
          <a:bodyPr>
            <a:normAutofit/>
          </a:bodyPr>
          <a:lstStyle/>
          <a:p>
            <a:r>
              <a:rPr lang="en-US"/>
              <a:t>Throughout the presentation, submit your questions into the question pod.  </a:t>
            </a:r>
          </a:p>
          <a:p>
            <a:pPr lvl="1"/>
            <a:r>
              <a:rPr lang="en-US"/>
              <a:t>For technical issues/questions, a webinar team member will try to assist you as soon as possible. </a:t>
            </a:r>
          </a:p>
          <a:p>
            <a:pPr lvl="1"/>
            <a:r>
              <a:rPr lang="en-US"/>
              <a:t>For content related questions, there will be a time for </a:t>
            </a:r>
            <a:r>
              <a:rPr lang="en-US" b="1"/>
              <a:t>Q&amp;A</a:t>
            </a:r>
            <a:r>
              <a:rPr lang="en-US"/>
              <a:t> at the end of the presentation. Submit your questions and we will share them with the presenters.  </a:t>
            </a:r>
          </a:p>
          <a:p>
            <a:endParaRPr lang="en-US"/>
          </a:p>
          <a:p>
            <a:endParaRPr lang="en-US" sz="1950"/>
          </a:p>
        </p:txBody>
      </p:sp>
      <p:pic>
        <p:nvPicPr>
          <p:cNvPr id="6" name="Picture 5" descr="Screenshot of 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3" name="Title 2"/>
          <p:cNvSpPr>
            <a:spLocks noGrp="1"/>
          </p:cNvSpPr>
          <p:nvPr>
            <p:ph type="title"/>
          </p:nvPr>
        </p:nvSpPr>
        <p:spPr/>
        <p:txBody>
          <a:bodyPr/>
          <a:lstStyle/>
          <a:p>
            <a:r>
              <a:rPr lang="en-US"/>
              <a:t>Webinar Format &amp; Questions </a:t>
            </a:r>
          </a:p>
        </p:txBody>
      </p:sp>
    </p:spTree>
    <p:extLst>
      <p:ext uri="{BB962C8B-B14F-4D97-AF65-F5344CB8AC3E}">
        <p14:creationId xmlns:p14="http://schemas.microsoft.com/office/powerpoint/2010/main" val="2532351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F661-104C-4C5C-B429-837FF8B63B5D}"/>
              </a:ext>
            </a:extLst>
          </p:cNvPr>
          <p:cNvSpPr>
            <a:spLocks noGrp="1"/>
          </p:cNvSpPr>
          <p:nvPr>
            <p:ph type="title"/>
          </p:nvPr>
        </p:nvSpPr>
        <p:spPr/>
        <p:txBody>
          <a:bodyPr/>
          <a:lstStyle/>
          <a:p>
            <a:r>
              <a:rPr lang="en-US"/>
              <a:t>Advanced Preparation: What It Looks Like</a:t>
            </a:r>
          </a:p>
        </p:txBody>
      </p:sp>
      <p:sp>
        <p:nvSpPr>
          <p:cNvPr id="3" name="Content Placeholder 2">
            <a:extLst>
              <a:ext uri="{FF2B5EF4-FFF2-40B4-BE49-F238E27FC236}">
                <a16:creationId xmlns:a16="http://schemas.microsoft.com/office/drawing/2014/main" id="{7D0B9AE6-5A68-41C2-BA60-89BC08724C38}"/>
              </a:ext>
            </a:extLst>
          </p:cNvPr>
          <p:cNvSpPr>
            <a:spLocks noGrp="1"/>
          </p:cNvSpPr>
          <p:nvPr>
            <p:ph sz="quarter" idx="15"/>
          </p:nvPr>
        </p:nvSpPr>
        <p:spPr/>
        <p:txBody>
          <a:bodyPr/>
          <a:lstStyle/>
          <a:p>
            <a:r>
              <a:rPr lang="en-US"/>
              <a:t>Typically occurs in the final semester or year</a:t>
            </a:r>
          </a:p>
          <a:p>
            <a:r>
              <a:rPr lang="en-US"/>
              <a:t>Coursework has been completed</a:t>
            </a:r>
          </a:p>
          <a:p>
            <a:r>
              <a:rPr lang="en-US"/>
              <a:t>Involves full immersion in the classroom, often with a period of solo teaching</a:t>
            </a:r>
          </a:p>
          <a:p>
            <a:r>
              <a:rPr lang="en-US"/>
              <a:t>Typically observed multiple times by university personnel </a:t>
            </a:r>
          </a:p>
          <a:p>
            <a:r>
              <a:rPr lang="en-US"/>
              <a:t>Connected with capstone projects or examinations (e.g., edTPA)</a:t>
            </a:r>
          </a:p>
          <a:p>
            <a:r>
              <a:rPr lang="en-US"/>
              <a:t>Candidates are expected to demonstrate capability to move into first year of teaching </a:t>
            </a:r>
          </a:p>
          <a:p>
            <a:endParaRPr lang="en-US"/>
          </a:p>
        </p:txBody>
      </p:sp>
      <p:sp>
        <p:nvSpPr>
          <p:cNvPr id="5" name="Slide Number Placeholder 4">
            <a:extLst>
              <a:ext uri="{FF2B5EF4-FFF2-40B4-BE49-F238E27FC236}">
                <a16:creationId xmlns:a16="http://schemas.microsoft.com/office/drawing/2014/main" id="{1DCFCB25-788F-456E-8F3F-8FD03EC26F5B}"/>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1947193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B8C743-76EB-44E3-85A4-65856E5228A4}"/>
              </a:ext>
            </a:extLst>
          </p:cNvPr>
          <p:cNvSpPr>
            <a:spLocks noGrp="1"/>
          </p:cNvSpPr>
          <p:nvPr>
            <p:ph type="sldNum" sz="quarter" idx="14"/>
          </p:nvPr>
        </p:nvSpPr>
        <p:spPr/>
        <p:txBody>
          <a:bodyPr/>
          <a:lstStyle/>
          <a:p>
            <a:fld id="{99A20822-4A49-4D36-86E3-300BA48D3F00}" type="slidenum">
              <a:rPr lang="en-US" smtClean="0"/>
              <a:pPr/>
              <a:t>21</a:t>
            </a:fld>
            <a:endParaRPr lang="en-US"/>
          </a:p>
        </p:txBody>
      </p:sp>
      <p:graphicFrame>
        <p:nvGraphicFramePr>
          <p:cNvPr id="12" name="Diagram 11" descr="Candidate opportunities: allow candidates to take full responsibility, assign strong student teachers to cooperating teachers with health concerns, encourage team and co-teaching, and pair strategically to balance strengths and needs. Preparation program supports: discuss family engagement strategies, promote virtual platforms for mentoring, reconsider evaluation systems, and allow student teachers to demonstrate skills in unconventional ways.&#10;&#10;">
            <a:extLst>
              <a:ext uri="{FF2B5EF4-FFF2-40B4-BE49-F238E27FC236}">
                <a16:creationId xmlns:a16="http://schemas.microsoft.com/office/drawing/2014/main" id="{858FD4EF-7978-46D3-A5C0-D00DAE7424AF}"/>
              </a:ext>
            </a:extLst>
          </p:cNvPr>
          <p:cNvGraphicFramePr/>
          <p:nvPr>
            <p:extLst>
              <p:ext uri="{D42A27DB-BD31-4B8C-83A1-F6EECF244321}">
                <p14:modId xmlns:p14="http://schemas.microsoft.com/office/powerpoint/2010/main" val="2392127847"/>
              </p:ext>
            </p:extLst>
          </p:nvPr>
        </p:nvGraphicFramePr>
        <p:xfrm>
          <a:off x="680447" y="1280160"/>
          <a:ext cx="10829581" cy="4704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9B5B2974-5166-47F6-8A31-64489231ABC8}"/>
              </a:ext>
            </a:extLst>
          </p:cNvPr>
          <p:cNvSpPr>
            <a:spLocks noGrp="1"/>
          </p:cNvSpPr>
          <p:nvPr>
            <p:ph type="title"/>
          </p:nvPr>
        </p:nvSpPr>
        <p:spPr/>
        <p:txBody>
          <a:bodyPr/>
          <a:lstStyle/>
          <a:p>
            <a:r>
              <a:rPr lang="en-US"/>
              <a:t>Advanced Preparation: Transitioning from Teacher Candidate to Novice Teacher</a:t>
            </a:r>
          </a:p>
        </p:txBody>
      </p:sp>
    </p:spTree>
    <p:extLst>
      <p:ext uri="{BB962C8B-B14F-4D97-AF65-F5344CB8AC3E}">
        <p14:creationId xmlns:p14="http://schemas.microsoft.com/office/powerpoint/2010/main" val="186954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66D659-35DA-4F4A-AE0B-685B1B641064}"/>
              </a:ext>
            </a:extLst>
          </p:cNvPr>
          <p:cNvSpPr>
            <a:spLocks noGrp="1"/>
          </p:cNvSpPr>
          <p:nvPr>
            <p:ph type="sldNum" sz="quarter" idx="12"/>
          </p:nvPr>
        </p:nvSpPr>
        <p:spPr/>
        <p:txBody>
          <a:bodyPr/>
          <a:lstStyle/>
          <a:p>
            <a:fld id="{99A20822-4A49-4D36-86E3-300BA48D3F00}" type="slidenum">
              <a:rPr lang="en-US" smtClean="0"/>
              <a:pPr/>
              <a:t>22</a:t>
            </a:fld>
            <a:endParaRPr lang="en-US"/>
          </a:p>
        </p:txBody>
      </p:sp>
      <p:sp>
        <p:nvSpPr>
          <p:cNvPr id="6" name="Content Placeholder 5">
            <a:extLst>
              <a:ext uri="{FF2B5EF4-FFF2-40B4-BE49-F238E27FC236}">
                <a16:creationId xmlns:a16="http://schemas.microsoft.com/office/drawing/2014/main" id="{453A0700-1E8E-4FDB-9928-0D6F12C176FA}"/>
              </a:ext>
            </a:extLst>
          </p:cNvPr>
          <p:cNvSpPr>
            <a:spLocks noGrp="1"/>
          </p:cNvSpPr>
          <p:nvPr>
            <p:ph sz="half" idx="1"/>
          </p:nvPr>
        </p:nvSpPr>
        <p:spPr>
          <a:xfrm>
            <a:off x="457200" y="1371600"/>
            <a:ext cx="6512312" cy="4343400"/>
          </a:xfrm>
        </p:spPr>
        <p:txBody>
          <a:bodyPr/>
          <a:lstStyle/>
          <a:p>
            <a:r>
              <a:rPr lang="en-US">
                <a:hlinkClick r:id="rId2"/>
              </a:rPr>
              <a:t>Video analysis</a:t>
            </a:r>
            <a:r>
              <a:rPr lang="en-US"/>
              <a:t> allows candidates to:</a:t>
            </a:r>
          </a:p>
          <a:p>
            <a:pPr lvl="1"/>
            <a:r>
              <a:rPr lang="en-US"/>
              <a:t>Reflect on their own teaching</a:t>
            </a:r>
          </a:p>
          <a:p>
            <a:pPr lvl="1"/>
            <a:r>
              <a:rPr lang="en-US"/>
              <a:t>Connect feedback with specific moments in time</a:t>
            </a:r>
          </a:p>
          <a:p>
            <a:pPr lvl="1"/>
            <a:r>
              <a:rPr lang="en-US"/>
              <a:t>Receive ongoing coaching and guidance</a:t>
            </a:r>
          </a:p>
        </p:txBody>
      </p:sp>
      <p:pic>
        <p:nvPicPr>
          <p:cNvPr id="10" name="Picture 9" descr="Screenshot of video analysis brief">
            <a:extLst>
              <a:ext uri="{FF2B5EF4-FFF2-40B4-BE49-F238E27FC236}">
                <a16:creationId xmlns:a16="http://schemas.microsoft.com/office/drawing/2014/main" id="{40535784-8F16-486B-8406-D870FFF260D5}"/>
              </a:ext>
            </a:extLst>
          </p:cNvPr>
          <p:cNvPicPr>
            <a:picLocks noChangeAspect="1"/>
          </p:cNvPicPr>
          <p:nvPr/>
        </p:nvPicPr>
        <p:blipFill>
          <a:blip r:embed="rId3"/>
          <a:stretch>
            <a:fillRect/>
          </a:stretch>
        </p:blipFill>
        <p:spPr>
          <a:xfrm>
            <a:off x="7673433" y="1283598"/>
            <a:ext cx="3518262" cy="4572000"/>
          </a:xfrm>
          <a:prstGeom prst="rect">
            <a:avLst/>
          </a:prstGeom>
        </p:spPr>
      </p:pic>
      <p:sp>
        <p:nvSpPr>
          <p:cNvPr id="2" name="Title 1">
            <a:extLst>
              <a:ext uri="{FF2B5EF4-FFF2-40B4-BE49-F238E27FC236}">
                <a16:creationId xmlns:a16="http://schemas.microsoft.com/office/drawing/2014/main" id="{A5D47F99-81FA-4A4E-AABB-B6DB3EEE8DC3}"/>
              </a:ext>
            </a:extLst>
          </p:cNvPr>
          <p:cNvSpPr>
            <a:spLocks noGrp="1"/>
          </p:cNvSpPr>
          <p:nvPr>
            <p:ph type="title"/>
          </p:nvPr>
        </p:nvSpPr>
        <p:spPr/>
        <p:txBody>
          <a:bodyPr/>
          <a:lstStyle/>
          <a:p>
            <a:r>
              <a:rPr lang="en-US"/>
              <a:t>Video Analysis: Self-Observation</a:t>
            </a:r>
          </a:p>
        </p:txBody>
      </p:sp>
    </p:spTree>
    <p:extLst>
      <p:ext uri="{BB962C8B-B14F-4D97-AF65-F5344CB8AC3E}">
        <p14:creationId xmlns:p14="http://schemas.microsoft.com/office/powerpoint/2010/main" val="3280627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7C8B-39C3-47CF-A810-694F41BE759F}"/>
              </a:ext>
            </a:extLst>
          </p:cNvPr>
          <p:cNvSpPr>
            <a:spLocks noGrp="1"/>
          </p:cNvSpPr>
          <p:nvPr>
            <p:ph type="title"/>
          </p:nvPr>
        </p:nvSpPr>
        <p:spPr/>
        <p:txBody>
          <a:bodyPr/>
          <a:lstStyle/>
          <a:p>
            <a:r>
              <a:rPr lang="en-US"/>
              <a:t>Delivering Intervention in Virtual Settings:</a:t>
            </a:r>
          </a:p>
        </p:txBody>
      </p:sp>
      <p:sp>
        <p:nvSpPr>
          <p:cNvPr id="5" name="Text Placeholder 4">
            <a:extLst>
              <a:ext uri="{FF2B5EF4-FFF2-40B4-BE49-F238E27FC236}">
                <a16:creationId xmlns:a16="http://schemas.microsoft.com/office/drawing/2014/main" id="{92DEC904-49B7-475C-A375-BE148C55B5AA}"/>
              </a:ext>
            </a:extLst>
          </p:cNvPr>
          <p:cNvSpPr>
            <a:spLocks noGrp="1"/>
          </p:cNvSpPr>
          <p:nvPr>
            <p:ph type="body" sz="quarter" idx="13"/>
          </p:nvPr>
        </p:nvSpPr>
        <p:spPr/>
        <p:txBody>
          <a:bodyPr>
            <a:normAutofit fontScale="85000" lnSpcReduction="10000"/>
          </a:bodyPr>
          <a:lstStyle/>
          <a:p>
            <a:r>
              <a:rPr lang="en-US" sz="3500"/>
              <a:t>Video-Enhanced Performance Feedback in Teacher Preparation Clinicals</a:t>
            </a:r>
          </a:p>
          <a:p>
            <a:endParaRPr lang="en-US" sz="2800"/>
          </a:p>
          <a:p>
            <a:r>
              <a:rPr lang="en-US" sz="2800"/>
              <a:t>Dr. Tara Kaczorowski, Illinois State University</a:t>
            </a:r>
          </a:p>
          <a:p>
            <a:endParaRPr lang="en-US" sz="3000"/>
          </a:p>
        </p:txBody>
      </p:sp>
      <p:sp>
        <p:nvSpPr>
          <p:cNvPr id="6" name="Slide Number Placeholder 5">
            <a:extLst>
              <a:ext uri="{FF2B5EF4-FFF2-40B4-BE49-F238E27FC236}">
                <a16:creationId xmlns:a16="http://schemas.microsoft.com/office/drawing/2014/main" id="{B62A0F35-2D7F-481B-8AF8-8F52F6413ADE}"/>
              </a:ext>
            </a:extLst>
          </p:cNvPr>
          <p:cNvSpPr>
            <a:spLocks noGrp="1"/>
          </p:cNvSpPr>
          <p:nvPr>
            <p:ph type="sldNum" sz="quarter" idx="15"/>
          </p:nvPr>
        </p:nvSpPr>
        <p:spPr/>
        <p:txBody>
          <a:bodyPr/>
          <a:lstStyle/>
          <a:p>
            <a:pPr lvl="0"/>
            <a:fld id="{99A20822-4A49-4D36-86E3-300BA48D3F00}" type="slidenum">
              <a:rPr lang="en-US" noProof="0" smtClean="0"/>
              <a:pPr lvl="0"/>
              <a:t>23</a:t>
            </a:fld>
            <a:endParaRPr lang="en-US" noProof="0"/>
          </a:p>
        </p:txBody>
      </p:sp>
    </p:spTree>
    <p:extLst>
      <p:ext uri="{BB962C8B-B14F-4D97-AF65-F5344CB8AC3E}">
        <p14:creationId xmlns:p14="http://schemas.microsoft.com/office/powerpoint/2010/main" val="767702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2810-D92F-43B9-BD79-4BDED47BD088}"/>
              </a:ext>
            </a:extLst>
          </p:cNvPr>
          <p:cNvSpPr>
            <a:spLocks noGrp="1"/>
          </p:cNvSpPr>
          <p:nvPr>
            <p:ph type="title" idx="4294967295"/>
          </p:nvPr>
        </p:nvSpPr>
        <p:spPr>
          <a:xfrm>
            <a:off x="415600" y="546667"/>
            <a:ext cx="4969200" cy="810400"/>
          </a:xfrm>
        </p:spPr>
        <p:txBody>
          <a:bodyPr/>
          <a:lstStyle/>
          <a:p>
            <a:r>
              <a:rPr lang="en-US" b="1"/>
              <a:t>Clinical Experiences</a:t>
            </a:r>
            <a:r>
              <a:rPr lang="en-US" b="1" baseline="0"/>
              <a:t> in Teacher Preparation Programs </a:t>
            </a:r>
            <a:r>
              <a:rPr lang="en-US" b="1" baseline="0">
                <a:solidFill>
                  <a:schemeClr val="bg1"/>
                </a:solidFill>
              </a:rPr>
              <a:t>(1</a:t>
            </a:r>
            <a:r>
              <a:rPr lang="en-US" baseline="0">
                <a:solidFill>
                  <a:schemeClr val="bg1"/>
                </a:solidFill>
              </a:rPr>
              <a:t>)</a:t>
            </a:r>
            <a:endParaRPr lang="en-US">
              <a:solidFill>
                <a:schemeClr val="bg1"/>
              </a:solidFill>
            </a:endParaRPr>
          </a:p>
        </p:txBody>
      </p:sp>
      <p:pic>
        <p:nvPicPr>
          <p:cNvPr id="9" name="Picture 8" descr="Clinical experiences are a vital part of any teacher preparation program. This fall, many of us are thinking hard about options for what clinical experience might look like if students are not in traditional classroom settings.">
            <a:extLst>
              <a:ext uri="{FF2B5EF4-FFF2-40B4-BE49-F238E27FC236}">
                <a16:creationId xmlns:a16="http://schemas.microsoft.com/office/drawing/2014/main" id="{95E4A63B-75F3-AF40-8F56-A807B1AB551B}"/>
              </a:ext>
            </a:extLst>
          </p:cNvPr>
          <p:cNvPicPr>
            <a:picLocks noChangeAspect="1"/>
          </p:cNvPicPr>
          <p:nvPr/>
        </p:nvPicPr>
        <p:blipFill>
          <a:blip r:embed="rId3"/>
          <a:stretch>
            <a:fillRect/>
          </a:stretch>
        </p:blipFill>
        <p:spPr>
          <a:xfrm flipH="1">
            <a:off x="6276621" y="2549330"/>
            <a:ext cx="5915376" cy="4308671"/>
          </a:xfrm>
          <a:prstGeom prst="rect">
            <a:avLst/>
          </a:prstGeom>
        </p:spPr>
      </p:pic>
      <p:pic>
        <p:nvPicPr>
          <p:cNvPr id="10" name="Picture 9">
            <a:extLst>
              <a:ext uri="{FF2B5EF4-FFF2-40B4-BE49-F238E27FC236}">
                <a16:creationId xmlns:a16="http://schemas.microsoft.com/office/drawing/2014/main" id="{3C8BD7C0-9174-4B46-A674-B8E40F6F80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2339" y="138385"/>
            <a:ext cx="1551351" cy="2045035"/>
          </a:xfrm>
          <a:prstGeom prst="rect">
            <a:avLst/>
          </a:prstGeom>
        </p:spPr>
      </p:pic>
      <p:pic>
        <p:nvPicPr>
          <p:cNvPr id="12" name="Picture 11">
            <a:extLst>
              <a:ext uri="{FF2B5EF4-FFF2-40B4-BE49-F238E27FC236}">
                <a16:creationId xmlns:a16="http://schemas.microsoft.com/office/drawing/2014/main" id="{F756E581-236D-E74E-A26F-C0F99AB996C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1181" y="3214826"/>
            <a:ext cx="4973619" cy="3643175"/>
          </a:xfrm>
          <a:prstGeom prst="rect">
            <a:avLst/>
          </a:prstGeom>
        </p:spPr>
      </p:pic>
      <p:pic>
        <p:nvPicPr>
          <p:cNvPr id="14" name="Picture 13">
            <a:extLst>
              <a:ext uri="{FF2B5EF4-FFF2-40B4-BE49-F238E27FC236}">
                <a16:creationId xmlns:a16="http://schemas.microsoft.com/office/drawing/2014/main" id="{B0A4F9DB-EBB1-A745-971C-B2A95C4A7E7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90417" y="827775"/>
            <a:ext cx="972409" cy="1721555"/>
          </a:xfrm>
          <a:prstGeom prst="rect">
            <a:avLst/>
          </a:prstGeom>
        </p:spPr>
      </p:pic>
      <p:pic>
        <p:nvPicPr>
          <p:cNvPr id="15" name="Picture 14">
            <a:extLst>
              <a:ext uri="{FF2B5EF4-FFF2-40B4-BE49-F238E27FC236}">
                <a16:creationId xmlns:a16="http://schemas.microsoft.com/office/drawing/2014/main" id="{72B168FC-A316-4D4B-ACA8-6C0FF728034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159217" y="644820"/>
            <a:ext cx="972409" cy="1721555"/>
          </a:xfrm>
          <a:prstGeom prst="rect">
            <a:avLst/>
          </a:prstGeom>
        </p:spPr>
      </p:pic>
    </p:spTree>
    <p:extLst>
      <p:ext uri="{BB962C8B-B14F-4D97-AF65-F5344CB8AC3E}">
        <p14:creationId xmlns:p14="http://schemas.microsoft.com/office/powerpoint/2010/main" val="3968626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3435CC-83B7-4A78-9079-59737736BEDC}"/>
              </a:ext>
            </a:extLst>
          </p:cNvPr>
          <p:cNvSpPr>
            <a:spLocks noGrp="1"/>
          </p:cNvSpPr>
          <p:nvPr>
            <p:ph type="title" idx="4294967295"/>
          </p:nvPr>
        </p:nvSpPr>
        <p:spPr>
          <a:xfrm>
            <a:off x="415600" y="546667"/>
            <a:ext cx="4815440" cy="810400"/>
          </a:xfrm>
        </p:spPr>
        <p:txBody>
          <a:bodyPr/>
          <a:lstStyle/>
          <a:p>
            <a:r>
              <a:rPr lang="en-US" b="1"/>
              <a:t>Clinical Experiences</a:t>
            </a:r>
            <a:r>
              <a:rPr lang="en-US" b="1" baseline="0"/>
              <a:t> in Teacher Preparation Programs </a:t>
            </a:r>
            <a:r>
              <a:rPr lang="en-US" b="1" baseline="0">
                <a:solidFill>
                  <a:schemeClr val="bg1"/>
                </a:solidFill>
              </a:rPr>
              <a:t>(2)</a:t>
            </a:r>
            <a:endParaRPr lang="en-US" b="1">
              <a:solidFill>
                <a:schemeClr val="bg1"/>
              </a:solidFill>
            </a:endParaRPr>
          </a:p>
        </p:txBody>
      </p:sp>
      <p:pic>
        <p:nvPicPr>
          <p:cNvPr id="9" name="Picture 8" descr="We know face-to-face clinical experiences will not look the same as they have in the past. If students are in the classroom and our teacher candidates are allowed in the classroom with them, we will be dealing with masks and social distancing. Our likely other option would be teacher candidates participating in virtual clinical placements such as facilitating lessons on video conferencing platforms.">
            <a:extLst>
              <a:ext uri="{FF2B5EF4-FFF2-40B4-BE49-F238E27FC236}">
                <a16:creationId xmlns:a16="http://schemas.microsoft.com/office/drawing/2014/main" id="{95E4A63B-75F3-AF40-8F56-A807B1AB551B}"/>
              </a:ext>
            </a:extLst>
          </p:cNvPr>
          <p:cNvPicPr>
            <a:picLocks noChangeAspect="1"/>
          </p:cNvPicPr>
          <p:nvPr/>
        </p:nvPicPr>
        <p:blipFill>
          <a:blip r:embed="rId3"/>
          <a:stretch>
            <a:fillRect/>
          </a:stretch>
        </p:blipFill>
        <p:spPr>
          <a:xfrm flipH="1">
            <a:off x="6276621" y="2549330"/>
            <a:ext cx="5915376" cy="4308671"/>
          </a:xfrm>
          <a:prstGeom prst="rect">
            <a:avLst/>
          </a:prstGeom>
        </p:spPr>
      </p:pic>
      <p:pic>
        <p:nvPicPr>
          <p:cNvPr id="10" name="Picture 9">
            <a:extLst>
              <a:ext uri="{FF2B5EF4-FFF2-40B4-BE49-F238E27FC236}">
                <a16:creationId xmlns:a16="http://schemas.microsoft.com/office/drawing/2014/main" id="{3C8BD7C0-9174-4B46-A674-B8E40F6F80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2339" y="138385"/>
            <a:ext cx="1551351" cy="2045035"/>
          </a:xfrm>
          <a:prstGeom prst="rect">
            <a:avLst/>
          </a:prstGeom>
        </p:spPr>
      </p:pic>
      <p:pic>
        <p:nvPicPr>
          <p:cNvPr id="11" name="Picture 10">
            <a:extLst>
              <a:ext uri="{FF2B5EF4-FFF2-40B4-BE49-F238E27FC236}">
                <a16:creationId xmlns:a16="http://schemas.microsoft.com/office/drawing/2014/main" id="{EFDF3813-1CCF-A24D-A36B-2E8147BE9E2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7760" y="1160904"/>
            <a:ext cx="1751512" cy="1280793"/>
          </a:xfrm>
          <a:prstGeom prst="rect">
            <a:avLst/>
          </a:prstGeom>
        </p:spPr>
      </p:pic>
      <p:pic>
        <p:nvPicPr>
          <p:cNvPr id="4" name="Picture 3">
            <a:extLst>
              <a:ext uri="{FF2B5EF4-FFF2-40B4-BE49-F238E27FC236}">
                <a16:creationId xmlns:a16="http://schemas.microsoft.com/office/drawing/2014/main" id="{70372C91-E4CE-5C48-83B7-177E0E68422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31040" y="1403139"/>
            <a:ext cx="2046005" cy="1326447"/>
          </a:xfrm>
          <a:prstGeom prst="rect">
            <a:avLst/>
          </a:prstGeom>
        </p:spPr>
      </p:pic>
      <p:pic>
        <p:nvPicPr>
          <p:cNvPr id="12" name="Picture 11">
            <a:extLst>
              <a:ext uri="{FF2B5EF4-FFF2-40B4-BE49-F238E27FC236}">
                <a16:creationId xmlns:a16="http://schemas.microsoft.com/office/drawing/2014/main" id="{F756E581-236D-E74E-A26F-C0F99AB996C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11181" y="3214826"/>
            <a:ext cx="4973619" cy="3643175"/>
          </a:xfrm>
          <a:prstGeom prst="rect">
            <a:avLst/>
          </a:prstGeom>
        </p:spPr>
      </p:pic>
      <p:pic>
        <p:nvPicPr>
          <p:cNvPr id="2" name="Picture 1">
            <a:extLst>
              <a:ext uri="{FF2B5EF4-FFF2-40B4-BE49-F238E27FC236}">
                <a16:creationId xmlns:a16="http://schemas.microsoft.com/office/drawing/2014/main" id="{F7B396EB-47AF-4543-9C19-42AA4EC484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78013" y="2516464"/>
            <a:ext cx="1451384" cy="1451384"/>
          </a:xfrm>
          <a:prstGeom prst="rect">
            <a:avLst/>
          </a:prstGeom>
        </p:spPr>
      </p:pic>
    </p:spTree>
    <p:extLst>
      <p:ext uri="{BB962C8B-B14F-4D97-AF65-F5344CB8AC3E}">
        <p14:creationId xmlns:p14="http://schemas.microsoft.com/office/powerpoint/2010/main" val="1337553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woman feeling relieved. ">
            <a:extLst>
              <a:ext uri="{FF2B5EF4-FFF2-40B4-BE49-F238E27FC236}">
                <a16:creationId xmlns:a16="http://schemas.microsoft.com/office/drawing/2014/main" id="{7B65EEF1-CDA2-7741-8409-6600F037CCFA}"/>
              </a:ext>
              <a:ext uri="{C183D7F6-B498-43B3-948B-1728B52AA6E4}">
                <adec:decorative xmlns:adec="http://schemas.microsoft.com/office/drawing/2017/decorative" val="0"/>
              </a:ext>
            </a:extLst>
          </p:cNvPr>
          <p:cNvPicPr>
            <a:picLocks noChangeAspect="1"/>
          </p:cNvPicPr>
          <p:nvPr/>
        </p:nvPicPr>
        <p:blipFill rotWithShape="1">
          <a:blip r:embed="rId3"/>
          <a:srcRect l="8571" r="10312"/>
          <a:stretch/>
        </p:blipFill>
        <p:spPr>
          <a:xfrm>
            <a:off x="411680" y="-345990"/>
            <a:ext cx="5494317" cy="6773333"/>
          </a:xfrm>
          <a:prstGeom prst="rect">
            <a:avLst/>
          </a:prstGeom>
        </p:spPr>
      </p:pic>
      <p:sp>
        <p:nvSpPr>
          <p:cNvPr id="4" name="TextBox 3">
            <a:extLst>
              <a:ext uri="{FF2B5EF4-FFF2-40B4-BE49-F238E27FC236}">
                <a16:creationId xmlns:a16="http://schemas.microsoft.com/office/drawing/2014/main" id="{77A1180C-140B-D54F-91EA-C60069D14C1F}"/>
              </a:ext>
            </a:extLst>
          </p:cNvPr>
          <p:cNvSpPr txBox="1"/>
          <p:nvPr/>
        </p:nvSpPr>
        <p:spPr>
          <a:xfrm>
            <a:off x="5905997" y="3259835"/>
            <a:ext cx="5736308" cy="1241237"/>
          </a:xfrm>
          <a:prstGeom prst="rect">
            <a:avLst/>
          </a:prstGeom>
          <a:noFill/>
        </p:spPr>
        <p:txBody>
          <a:bodyPr wrap="square" rtlCol="0">
            <a:spAutoFit/>
          </a:bodyPr>
          <a:lstStyle/>
          <a:p>
            <a:pPr algn="ctr" defTabSz="1219170" fontAlgn="auto">
              <a:spcBef>
                <a:spcPts val="0"/>
              </a:spcBef>
              <a:spcAft>
                <a:spcPts val="0"/>
              </a:spcAft>
              <a:buClr>
                <a:srgbClr val="000000"/>
              </a:buClr>
            </a:pPr>
            <a:r>
              <a:rPr lang="en-US" sz="3733" b="1" kern="0">
                <a:solidFill>
                  <a:srgbClr val="000000"/>
                </a:solidFill>
                <a:latin typeface="Montserrat"/>
                <a:cs typeface="Aharoni" panose="02010803020104030203" pitchFamily="2" charset="-79"/>
                <a:sym typeface="Arial"/>
              </a:rPr>
              <a:t>…only the ways we deliver them may change.</a:t>
            </a:r>
          </a:p>
        </p:txBody>
      </p:sp>
      <p:sp>
        <p:nvSpPr>
          <p:cNvPr id="3" name="TextBox 2">
            <a:extLst>
              <a:ext uri="{FF2B5EF4-FFF2-40B4-BE49-F238E27FC236}">
                <a16:creationId xmlns:a16="http://schemas.microsoft.com/office/drawing/2014/main" id="{5D122FB7-8920-9244-A912-F1BC1CBA88CC}"/>
              </a:ext>
            </a:extLst>
          </p:cNvPr>
          <p:cNvSpPr txBox="1"/>
          <p:nvPr/>
        </p:nvSpPr>
        <p:spPr>
          <a:xfrm>
            <a:off x="5694947" y="1333565"/>
            <a:ext cx="5736308" cy="1241237"/>
          </a:xfrm>
          <a:prstGeom prst="rect">
            <a:avLst/>
          </a:prstGeom>
          <a:noFill/>
        </p:spPr>
        <p:txBody>
          <a:bodyPr wrap="square" rtlCol="0">
            <a:spAutoFit/>
          </a:bodyPr>
          <a:lstStyle/>
          <a:p>
            <a:pPr algn="ctr" defTabSz="1219170" fontAlgn="auto">
              <a:spcBef>
                <a:spcPts val="0"/>
              </a:spcBef>
              <a:spcAft>
                <a:spcPts val="0"/>
              </a:spcAft>
              <a:buClr>
                <a:srgbClr val="000000"/>
              </a:buClr>
            </a:pPr>
            <a:r>
              <a:rPr lang="en-US" sz="3733" b="1" kern="0">
                <a:solidFill>
                  <a:srgbClr val="000000"/>
                </a:solidFill>
                <a:latin typeface="Montserrat"/>
                <a:cs typeface="Aharoni" panose="02010803020104030203" pitchFamily="2" charset="-79"/>
                <a:sym typeface="Arial"/>
              </a:rPr>
              <a:t>Evidence-based practices don’t change…</a:t>
            </a:r>
          </a:p>
        </p:txBody>
      </p:sp>
      <p:sp>
        <p:nvSpPr>
          <p:cNvPr id="5" name="Title 4">
            <a:extLst>
              <a:ext uri="{FF2B5EF4-FFF2-40B4-BE49-F238E27FC236}">
                <a16:creationId xmlns:a16="http://schemas.microsoft.com/office/drawing/2014/main" id="{7CB12C96-84B1-483D-873C-2FAAD3CEA7C0}"/>
              </a:ext>
              <a:ext uri="{C183D7F6-B498-43B3-948B-1728B52AA6E4}">
                <adec:decorative xmlns:adec="http://schemas.microsoft.com/office/drawing/2017/decorative" val="0"/>
              </a:ext>
            </a:extLst>
          </p:cNvPr>
          <p:cNvSpPr>
            <a:spLocks noGrp="1"/>
          </p:cNvSpPr>
          <p:nvPr>
            <p:ph type="title" idx="4294967295"/>
          </p:nvPr>
        </p:nvSpPr>
        <p:spPr>
          <a:xfrm>
            <a:off x="5905997" y="0"/>
            <a:ext cx="6019380" cy="810400"/>
          </a:xfrm>
        </p:spPr>
        <p:txBody>
          <a:bodyPr/>
          <a:lstStyle/>
          <a:p>
            <a:r>
              <a:rPr lang="en-US">
                <a:solidFill>
                  <a:schemeClr val="bg1"/>
                </a:solidFill>
              </a:rPr>
              <a:t>Evidence-Based Practices</a:t>
            </a:r>
          </a:p>
        </p:txBody>
      </p:sp>
    </p:spTree>
    <p:extLst>
      <p:ext uri="{BB962C8B-B14F-4D97-AF65-F5344CB8AC3E}">
        <p14:creationId xmlns:p14="http://schemas.microsoft.com/office/powerpoint/2010/main" val="257453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62478-6EC2-4259-B58B-0E39EB320542}"/>
              </a:ext>
            </a:extLst>
          </p:cNvPr>
          <p:cNvSpPr>
            <a:spLocks noGrp="1"/>
          </p:cNvSpPr>
          <p:nvPr>
            <p:ph type="title" idx="4294967295"/>
          </p:nvPr>
        </p:nvSpPr>
        <p:spPr>
          <a:xfrm>
            <a:off x="933389" y="556114"/>
            <a:ext cx="3365568" cy="1209576"/>
          </a:xfrm>
        </p:spPr>
        <p:txBody>
          <a:bodyPr/>
          <a:lstStyle/>
          <a:p>
            <a:pPr algn="ctr"/>
            <a:r>
              <a:rPr lang="en-US" sz="4800" b="1"/>
              <a:t>Video Recording</a:t>
            </a:r>
          </a:p>
        </p:txBody>
      </p:sp>
      <p:pic>
        <p:nvPicPr>
          <p:cNvPr id="9" name="Picture 8" descr="Whatever your logistical circumstances, video recording is likely going to be a critical part of the clinical supervision process.&#10;">
            <a:extLst>
              <a:ext uri="{FF2B5EF4-FFF2-40B4-BE49-F238E27FC236}">
                <a16:creationId xmlns:a16="http://schemas.microsoft.com/office/drawing/2014/main" id="{95E4A63B-75F3-AF40-8F56-A807B1AB551B}"/>
              </a:ext>
            </a:extLst>
          </p:cNvPr>
          <p:cNvPicPr>
            <a:picLocks noChangeAspect="1"/>
          </p:cNvPicPr>
          <p:nvPr/>
        </p:nvPicPr>
        <p:blipFill>
          <a:blip r:embed="rId3"/>
          <a:stretch>
            <a:fillRect/>
          </a:stretch>
        </p:blipFill>
        <p:spPr>
          <a:xfrm flipH="1">
            <a:off x="6276621" y="2549330"/>
            <a:ext cx="5915376" cy="4308671"/>
          </a:xfrm>
          <a:prstGeom prst="rect">
            <a:avLst/>
          </a:prstGeom>
        </p:spPr>
      </p:pic>
      <p:pic>
        <p:nvPicPr>
          <p:cNvPr id="10" name="Picture 9">
            <a:extLst>
              <a:ext uri="{FF2B5EF4-FFF2-40B4-BE49-F238E27FC236}">
                <a16:creationId xmlns:a16="http://schemas.microsoft.com/office/drawing/2014/main" id="{3C8BD7C0-9174-4B46-A674-B8E40F6F80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2339" y="138385"/>
            <a:ext cx="1551351" cy="2045035"/>
          </a:xfrm>
          <a:prstGeom prst="rect">
            <a:avLst/>
          </a:prstGeom>
        </p:spPr>
      </p:pic>
      <p:pic>
        <p:nvPicPr>
          <p:cNvPr id="4" name="Picture 3">
            <a:extLst>
              <a:ext uri="{FF2B5EF4-FFF2-40B4-BE49-F238E27FC236}">
                <a16:creationId xmlns:a16="http://schemas.microsoft.com/office/drawing/2014/main" id="{70372C91-E4CE-5C48-83B7-177E0E6842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31040" y="1403139"/>
            <a:ext cx="2046005" cy="1326447"/>
          </a:xfrm>
          <a:prstGeom prst="rect">
            <a:avLst/>
          </a:prstGeom>
        </p:spPr>
      </p:pic>
      <p:pic>
        <p:nvPicPr>
          <p:cNvPr id="11" name="Picture 10">
            <a:extLst>
              <a:ext uri="{FF2B5EF4-FFF2-40B4-BE49-F238E27FC236}">
                <a16:creationId xmlns:a16="http://schemas.microsoft.com/office/drawing/2014/main" id="{EFDF3813-1CCF-A24D-A36B-2E8147BE9E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87760" y="1160904"/>
            <a:ext cx="1751512" cy="1280793"/>
          </a:xfrm>
          <a:prstGeom prst="rect">
            <a:avLst/>
          </a:prstGeom>
        </p:spPr>
      </p:pic>
      <p:pic>
        <p:nvPicPr>
          <p:cNvPr id="2" name="Picture 1">
            <a:extLst>
              <a:ext uri="{FF2B5EF4-FFF2-40B4-BE49-F238E27FC236}">
                <a16:creationId xmlns:a16="http://schemas.microsoft.com/office/drawing/2014/main" id="{F7B396EB-47AF-4543-9C19-42AA4EC4846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78013" y="2516464"/>
            <a:ext cx="1451384" cy="1451384"/>
          </a:xfrm>
          <a:prstGeom prst="rect">
            <a:avLst/>
          </a:prstGeom>
        </p:spPr>
      </p:pic>
      <p:pic>
        <p:nvPicPr>
          <p:cNvPr id="5" name="Picture 4">
            <a:extLst>
              <a:ext uri="{FF2B5EF4-FFF2-40B4-BE49-F238E27FC236}">
                <a16:creationId xmlns:a16="http://schemas.microsoft.com/office/drawing/2014/main" id="{FE24ADCB-DE21-994D-8222-160004188A4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71255" y="2516465"/>
            <a:ext cx="3889836" cy="3889836"/>
          </a:xfrm>
          <a:prstGeom prst="rect">
            <a:avLst/>
          </a:prstGeom>
        </p:spPr>
      </p:pic>
    </p:spTree>
    <p:extLst>
      <p:ext uri="{BB962C8B-B14F-4D97-AF65-F5344CB8AC3E}">
        <p14:creationId xmlns:p14="http://schemas.microsoft.com/office/powerpoint/2010/main" val="2877724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1627D4C-C0FB-4661-80A4-8E86E6D35DBF}"/>
              </a:ext>
            </a:extLst>
          </p:cNvPr>
          <p:cNvSpPr>
            <a:spLocks noGrp="1"/>
          </p:cNvSpPr>
          <p:nvPr>
            <p:ph type="title" idx="4294967295"/>
          </p:nvPr>
        </p:nvSpPr>
        <p:spPr/>
        <p:txBody>
          <a:bodyPr/>
          <a:lstStyle/>
          <a:p>
            <a:r>
              <a:rPr lang="en-US"/>
              <a:t>Special</a:t>
            </a:r>
            <a:r>
              <a:rPr lang="en-US" baseline="0"/>
              <a:t> Considerations</a:t>
            </a:r>
            <a:endParaRPr lang="en-US"/>
          </a:p>
        </p:txBody>
      </p:sp>
      <p:pic>
        <p:nvPicPr>
          <p:cNvPr id="2" name="Picture 1" descr="Keep in mind that sometimes there are costs and permissions associated with the use of video.">
            <a:extLst>
              <a:ext uri="{FF2B5EF4-FFF2-40B4-BE49-F238E27FC236}">
                <a16:creationId xmlns:a16="http://schemas.microsoft.com/office/drawing/2014/main" id="{507553DC-E1E0-4C45-8DB9-078E6489C3BA}"/>
              </a:ext>
            </a:extLst>
          </p:cNvPr>
          <p:cNvPicPr>
            <a:picLocks noChangeAspect="1"/>
          </p:cNvPicPr>
          <p:nvPr/>
        </p:nvPicPr>
        <p:blipFill>
          <a:blip r:embed="rId2"/>
          <a:stretch>
            <a:fillRect/>
          </a:stretch>
        </p:blipFill>
        <p:spPr>
          <a:xfrm>
            <a:off x="2593508" y="320539"/>
            <a:ext cx="7004984" cy="6216923"/>
          </a:xfrm>
          <a:prstGeom prst="rect">
            <a:avLst/>
          </a:prstGeom>
        </p:spPr>
      </p:pic>
      <p:pic>
        <p:nvPicPr>
          <p:cNvPr id="5" name="Picture 4">
            <a:extLst>
              <a:ext uri="{FF2B5EF4-FFF2-40B4-BE49-F238E27FC236}">
                <a16:creationId xmlns:a16="http://schemas.microsoft.com/office/drawing/2014/main" id="{A38FFEA8-07D4-1A40-BFAA-2C4DBA7EF4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93645" y="4899377"/>
            <a:ext cx="1027288" cy="1027288"/>
          </a:xfrm>
          <a:prstGeom prst="rect">
            <a:avLst/>
          </a:prstGeom>
        </p:spPr>
      </p:pic>
      <p:pic>
        <p:nvPicPr>
          <p:cNvPr id="3" name="Picture 2">
            <a:extLst>
              <a:ext uri="{FF2B5EF4-FFF2-40B4-BE49-F238E27FC236}">
                <a16:creationId xmlns:a16="http://schemas.microsoft.com/office/drawing/2014/main" id="{2D0CD8AE-6872-BE4E-9002-A3CB0CDF57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6445" y="732845"/>
            <a:ext cx="2332777" cy="2965199"/>
          </a:xfrm>
          <a:prstGeom prst="rect">
            <a:avLst/>
          </a:prstGeom>
        </p:spPr>
      </p:pic>
      <p:pic>
        <p:nvPicPr>
          <p:cNvPr id="6" name="Picture 5">
            <a:extLst>
              <a:ext uri="{FF2B5EF4-FFF2-40B4-BE49-F238E27FC236}">
                <a16:creationId xmlns:a16="http://schemas.microsoft.com/office/drawing/2014/main" id="{55D33CED-C849-3A4C-9102-81A074FAF3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3134" y="914400"/>
            <a:ext cx="2949097" cy="2082800"/>
          </a:xfrm>
          <a:prstGeom prst="rect">
            <a:avLst/>
          </a:prstGeom>
        </p:spPr>
      </p:pic>
    </p:spTree>
    <p:extLst>
      <p:ext uri="{BB962C8B-B14F-4D97-AF65-F5344CB8AC3E}">
        <p14:creationId xmlns:p14="http://schemas.microsoft.com/office/powerpoint/2010/main" val="257730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EFF79D0-B462-4025-B338-3B855C8B9A80}"/>
              </a:ext>
            </a:extLst>
          </p:cNvPr>
          <p:cNvSpPr>
            <a:spLocks noGrp="1"/>
          </p:cNvSpPr>
          <p:nvPr>
            <p:ph type="title" idx="4294967295"/>
          </p:nvPr>
        </p:nvSpPr>
        <p:spPr/>
        <p:txBody>
          <a:bodyPr/>
          <a:lstStyle/>
          <a:p>
            <a:r>
              <a:rPr lang="en-US"/>
              <a:t>The Opportunity</a:t>
            </a:r>
          </a:p>
        </p:txBody>
      </p:sp>
      <p:pic>
        <p:nvPicPr>
          <p:cNvPr id="2" name="Picture 1" descr="The use of video can transform the way we reflect on teaching practice.">
            <a:extLst>
              <a:ext uri="{FF2B5EF4-FFF2-40B4-BE49-F238E27FC236}">
                <a16:creationId xmlns:a16="http://schemas.microsoft.com/office/drawing/2014/main" id="{24DBF68D-C0DE-A340-A7A7-1F260B9D20BB}"/>
              </a:ext>
            </a:extLst>
          </p:cNvPr>
          <p:cNvPicPr>
            <a:picLocks noChangeAspect="1"/>
          </p:cNvPicPr>
          <p:nvPr/>
        </p:nvPicPr>
        <p:blipFill rotWithShape="1">
          <a:blip r:embed="rId2"/>
          <a:srcRect t="10918" b="14082"/>
          <a:stretch/>
        </p:blipFill>
        <p:spPr>
          <a:xfrm>
            <a:off x="0" y="0"/>
            <a:ext cx="12192000" cy="6858000"/>
          </a:xfrm>
          <a:prstGeom prst="rect">
            <a:avLst/>
          </a:prstGeom>
        </p:spPr>
      </p:pic>
    </p:spTree>
    <p:extLst>
      <p:ext uri="{BB962C8B-B14F-4D97-AF65-F5344CB8AC3E}">
        <p14:creationId xmlns:p14="http://schemas.microsoft.com/office/powerpoint/2010/main" val="45522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2453FA-2FA1-4211-A344-2D3BBB94663E}"/>
              </a:ext>
            </a:extLst>
          </p:cNvPr>
          <p:cNvSpPr>
            <a:spLocks noGrp="1"/>
          </p:cNvSpPr>
          <p:nvPr>
            <p:ph type="title"/>
          </p:nvPr>
        </p:nvSpPr>
        <p:spPr>
          <a:xfrm>
            <a:off x="457200" y="0"/>
            <a:ext cx="11276076" cy="1280160"/>
          </a:xfrm>
        </p:spPr>
        <p:txBody>
          <a:bodyPr anchor="ctr">
            <a:normAutofit/>
          </a:bodyPr>
          <a:lstStyle/>
          <a:p>
            <a:r>
              <a:rPr lang="en-US"/>
              <a:t>Faculty Professional Learning Series</a:t>
            </a:r>
          </a:p>
        </p:txBody>
      </p:sp>
      <p:sp>
        <p:nvSpPr>
          <p:cNvPr id="8" name="Content Placeholder 7">
            <a:extLst>
              <a:ext uri="{FF2B5EF4-FFF2-40B4-BE49-F238E27FC236}">
                <a16:creationId xmlns:a16="http://schemas.microsoft.com/office/drawing/2014/main" id="{4C35399F-C241-4573-B024-A7639B0080C6}"/>
              </a:ext>
            </a:extLst>
          </p:cNvPr>
          <p:cNvSpPr>
            <a:spLocks noGrp="1"/>
          </p:cNvSpPr>
          <p:nvPr>
            <p:ph sz="quarter" idx="17"/>
          </p:nvPr>
        </p:nvSpPr>
        <p:spPr>
          <a:xfrm>
            <a:off x="457200" y="1371600"/>
            <a:ext cx="11276076" cy="4343400"/>
          </a:xfrm>
        </p:spPr>
        <p:txBody>
          <a:bodyPr>
            <a:normAutofit/>
          </a:bodyPr>
          <a:lstStyle/>
          <a:p>
            <a:pPr marL="0" indent="0">
              <a:buNone/>
            </a:pPr>
            <a:r>
              <a:rPr lang="en-US"/>
              <a:t>Teacher preparation faculty and professional development providers will:</a:t>
            </a:r>
          </a:p>
          <a:p>
            <a:r>
              <a:rPr lang="en-US"/>
              <a:t>Learn from colleagues and NCII experts about available tools and resources to enhance coursework, field experiences, and professional development opportunities related to intensive intervention.</a:t>
            </a:r>
          </a:p>
          <a:p>
            <a:r>
              <a:rPr lang="en-US"/>
              <a:t>Share successes, challenges, and lessons learned from the process of enhancing preservice and inservice learning opportunities for educators responsible for delivering intensive intervention. </a:t>
            </a:r>
          </a:p>
        </p:txBody>
      </p:sp>
      <p:sp>
        <p:nvSpPr>
          <p:cNvPr id="5" name="Slide Number Placeholder 4">
            <a:extLst>
              <a:ext uri="{FF2B5EF4-FFF2-40B4-BE49-F238E27FC236}">
                <a16:creationId xmlns:a16="http://schemas.microsoft.com/office/drawing/2014/main" id="{1107933C-73AA-44D1-8145-9F81FA9E7FD1}"/>
              </a:ext>
            </a:extLst>
          </p:cNvPr>
          <p:cNvSpPr>
            <a:spLocks noGrp="1"/>
          </p:cNvSpPr>
          <p:nvPr>
            <p:ph type="sldNum" sz="quarter" idx="18"/>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a:t>
            </a:fld>
            <a:endParaRPr lang="en-US"/>
          </a:p>
        </p:txBody>
      </p:sp>
    </p:spTree>
    <p:extLst>
      <p:ext uri="{BB962C8B-B14F-4D97-AF65-F5344CB8AC3E}">
        <p14:creationId xmlns:p14="http://schemas.microsoft.com/office/powerpoint/2010/main" val="86598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itle 1" hidden="1">
            <a:extLst>
              <a:ext uri="{FF2B5EF4-FFF2-40B4-BE49-F238E27FC236}">
                <a16:creationId xmlns:a16="http://schemas.microsoft.com/office/drawing/2014/main" id="{29E76E48-A8BA-4D03-AB48-098D7DB11F0F}"/>
              </a:ext>
            </a:extLst>
          </p:cNvPr>
          <p:cNvSpPr>
            <a:spLocks noGrp="1"/>
          </p:cNvSpPr>
          <p:nvPr>
            <p:ph type="title"/>
          </p:nvPr>
        </p:nvSpPr>
        <p:spPr/>
        <p:txBody>
          <a:bodyPr/>
          <a:lstStyle/>
          <a:p>
            <a:r>
              <a:rPr lang="en-US"/>
              <a:t>Video-Enhanced Performance Feedback</a:t>
            </a:r>
          </a:p>
        </p:txBody>
      </p:sp>
      <p:grpSp>
        <p:nvGrpSpPr>
          <p:cNvPr id="92" name="Google Shape;92;p14">
            <a:extLst>
              <a:ext uri="{C183D7F6-B498-43B3-948B-1728B52AA6E4}">
                <adec:decorative xmlns:adec="http://schemas.microsoft.com/office/drawing/2017/decorative" val="1"/>
              </a:ext>
            </a:extLst>
          </p:cNvPr>
          <p:cNvGrpSpPr/>
          <p:nvPr/>
        </p:nvGrpSpPr>
        <p:grpSpPr>
          <a:xfrm>
            <a:off x="703149" y="30338"/>
            <a:ext cx="8870272" cy="6390937"/>
            <a:chOff x="2256567" y="677103"/>
            <a:chExt cx="4036590" cy="3713071"/>
          </a:xfrm>
        </p:grpSpPr>
        <p:sp>
          <p:nvSpPr>
            <p:cNvPr id="93" name="Google Shape;93;p14"/>
            <p:cNvSpPr/>
            <p:nvPr/>
          </p:nvSpPr>
          <p:spPr>
            <a:xfrm rot="-6596588">
              <a:off x="3726388" y="3510395"/>
              <a:ext cx="771357" cy="771357"/>
            </a:xfrm>
            <a:prstGeom prst="ellipse">
              <a:avLst/>
            </a:prstGeom>
            <a:solidFill>
              <a:srgbClr val="9FC5E8"/>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4" name="Google Shape;94;p14"/>
            <p:cNvSpPr/>
            <p:nvPr/>
          </p:nvSpPr>
          <p:spPr>
            <a:xfrm rot="-6599386">
              <a:off x="2318596" y="1407533"/>
              <a:ext cx="440541" cy="440541"/>
            </a:xfrm>
            <a:prstGeom prst="ellipse">
              <a:avLst/>
            </a:prstGeom>
            <a:solidFill>
              <a:srgbClr val="9FC5E8"/>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5" name="Google Shape;95;p14"/>
            <p:cNvSpPr/>
            <p:nvPr/>
          </p:nvSpPr>
          <p:spPr>
            <a:xfrm rot="-6598839">
              <a:off x="2887641" y="2346984"/>
              <a:ext cx="1199287" cy="1199287"/>
            </a:xfrm>
            <a:prstGeom prst="ellipse">
              <a:avLst/>
            </a:prstGeom>
            <a:solidFill>
              <a:srgbClr val="6FA8DC"/>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6" name="Google Shape;96;p14"/>
            <p:cNvSpPr/>
            <p:nvPr/>
          </p:nvSpPr>
          <p:spPr>
            <a:xfrm rot="-6598620">
              <a:off x="4374916" y="913763"/>
              <a:ext cx="1681581" cy="1681581"/>
            </a:xfrm>
            <a:prstGeom prst="ellipse">
              <a:avLst/>
            </a:prstGeom>
            <a:solidFill>
              <a:srgbClr val="6FA8DC"/>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7" name="Google Shape;97;p14"/>
            <p:cNvSpPr/>
            <p:nvPr/>
          </p:nvSpPr>
          <p:spPr>
            <a:xfrm rot="-6597866">
              <a:off x="2661829" y="2208216"/>
              <a:ext cx="629106" cy="629106"/>
            </a:xfrm>
            <a:prstGeom prst="ellipse">
              <a:avLst/>
            </a:prstGeom>
            <a:solidFill>
              <a:srgbClr val="0B539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98" name="Google Shape;98;p14"/>
            <p:cNvSpPr/>
            <p:nvPr/>
          </p:nvSpPr>
          <p:spPr>
            <a:xfrm rot="-6597701">
              <a:off x="3267625" y="1113818"/>
              <a:ext cx="274172" cy="274172"/>
            </a:xfrm>
            <a:prstGeom prst="ellipse">
              <a:avLst/>
            </a:prstGeom>
            <a:solidFill>
              <a:srgbClr val="9FC5E8"/>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grpSp>
      <p:grpSp>
        <p:nvGrpSpPr>
          <p:cNvPr id="99" name="Google Shape;99;p14" descr="Video-enhanced performance feedback consists of video analysis, video debrief, and video-assisted reflection."/>
          <p:cNvGrpSpPr/>
          <p:nvPr/>
        </p:nvGrpSpPr>
        <p:grpSpPr>
          <a:xfrm>
            <a:off x="5516979" y="1990204"/>
            <a:ext cx="5362259" cy="4200072"/>
            <a:chOff x="4447194" y="1815766"/>
            <a:chExt cx="2440200" cy="2440200"/>
          </a:xfrm>
        </p:grpSpPr>
        <p:sp>
          <p:nvSpPr>
            <p:cNvPr id="100" name="Google Shape;100;p14"/>
            <p:cNvSpPr/>
            <p:nvPr/>
          </p:nvSpPr>
          <p:spPr>
            <a:xfrm>
              <a:off x="4447194" y="1815766"/>
              <a:ext cx="2440200" cy="2440200"/>
            </a:xfrm>
            <a:prstGeom prst="ellipse">
              <a:avLst/>
            </a:prstGeom>
            <a:solidFill>
              <a:srgbClr val="0B5394"/>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101" name="Google Shape;101;p14"/>
            <p:cNvSpPr txBox="1"/>
            <p:nvPr/>
          </p:nvSpPr>
          <p:spPr>
            <a:xfrm>
              <a:off x="4741418" y="2504275"/>
              <a:ext cx="2055354" cy="1163400"/>
            </a:xfrm>
            <a:prstGeom prst="rect">
              <a:avLst/>
            </a:prstGeom>
            <a:solidFill>
              <a:srgbClr val="0B5394"/>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3733" b="1" kern="0">
                  <a:solidFill>
                    <a:srgbClr val="FFFFFF"/>
                  </a:solidFill>
                  <a:latin typeface="Montserrat SemiBold"/>
                  <a:ea typeface="Montserrat SemiBold"/>
                  <a:cs typeface="Montserrat SemiBold"/>
                  <a:sym typeface="Montserrat SemiBold"/>
                </a:rPr>
                <a:t>Video-Enhanced Performance Feedback (VPF)</a:t>
              </a:r>
              <a:endParaRPr sz="3733" b="1" kern="0">
                <a:solidFill>
                  <a:srgbClr val="FFFFFF"/>
                </a:solidFill>
                <a:latin typeface="Montserrat SemiBold"/>
                <a:ea typeface="Montserrat SemiBold"/>
                <a:cs typeface="Montserrat SemiBold"/>
                <a:sym typeface="Montserrat SemiBold"/>
              </a:endParaRPr>
            </a:p>
          </p:txBody>
        </p:sp>
      </p:grpSp>
      <p:grpSp>
        <p:nvGrpSpPr>
          <p:cNvPr id="102" name="Google Shape;102;p14">
            <a:extLst>
              <a:ext uri="{C183D7F6-B498-43B3-948B-1728B52AA6E4}">
                <adec:decorative xmlns:adec="http://schemas.microsoft.com/office/drawing/2017/decorative" val="1"/>
              </a:ext>
            </a:extLst>
          </p:cNvPr>
          <p:cNvGrpSpPr/>
          <p:nvPr/>
        </p:nvGrpSpPr>
        <p:grpSpPr>
          <a:xfrm>
            <a:off x="3582645" y="1229929"/>
            <a:ext cx="3128753" cy="2450644"/>
            <a:chOff x="3490737" y="1374053"/>
            <a:chExt cx="1423800" cy="1423800"/>
          </a:xfrm>
        </p:grpSpPr>
        <p:sp>
          <p:nvSpPr>
            <p:cNvPr id="103" name="Google Shape;103;p14"/>
            <p:cNvSpPr/>
            <p:nvPr/>
          </p:nvSpPr>
          <p:spPr>
            <a:xfrm>
              <a:off x="3490737" y="1374053"/>
              <a:ext cx="1423800" cy="1423800"/>
            </a:xfrm>
            <a:prstGeom prst="ellipse">
              <a:avLst/>
            </a:prstGeom>
            <a:solidFill>
              <a:srgbClr val="3D85C6"/>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104" name="Google Shape;104;p14"/>
            <p:cNvSpPr txBox="1"/>
            <p:nvPr/>
          </p:nvSpPr>
          <p:spPr>
            <a:xfrm>
              <a:off x="3718754" y="1613603"/>
              <a:ext cx="967800" cy="944700"/>
            </a:xfrm>
            <a:prstGeom prst="rect">
              <a:avLst/>
            </a:prstGeom>
            <a:solidFill>
              <a:srgbClr val="3D85C6"/>
            </a:solidFill>
            <a:ln>
              <a:noFill/>
            </a:ln>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pPr>
              <a:r>
                <a:rPr lang="en" sz="2933" kern="0">
                  <a:solidFill>
                    <a:srgbClr val="FFFFFF"/>
                  </a:solidFill>
                  <a:latin typeface="Montserrat SemiBold"/>
                  <a:ea typeface="Montserrat SemiBold"/>
                  <a:cs typeface="Montserrat SemiBold"/>
                  <a:sym typeface="Montserrat SemiBold"/>
                </a:rPr>
                <a:t>Video Analysis</a:t>
              </a:r>
              <a:endParaRPr sz="2933" kern="0">
                <a:solidFill>
                  <a:srgbClr val="FFFFFF"/>
                </a:solidFill>
                <a:latin typeface="Montserrat SemiBold"/>
                <a:ea typeface="Montserrat SemiBold"/>
                <a:cs typeface="Montserrat SemiBold"/>
                <a:sym typeface="Montserrat SemiBold"/>
              </a:endParaRPr>
            </a:p>
          </p:txBody>
        </p:sp>
      </p:grpSp>
      <p:sp>
        <p:nvSpPr>
          <p:cNvPr id="105" name="Google Shape;105;p14">
            <a:extLst>
              <a:ext uri="{C183D7F6-B498-43B3-948B-1728B52AA6E4}">
                <adec:decorative xmlns:adec="http://schemas.microsoft.com/office/drawing/2017/decorative" val="1"/>
              </a:ext>
            </a:extLst>
          </p:cNvPr>
          <p:cNvSpPr txBox="1"/>
          <p:nvPr/>
        </p:nvSpPr>
        <p:spPr>
          <a:xfrm>
            <a:off x="5978000" y="901800"/>
            <a:ext cx="2671200" cy="917600"/>
          </a:xfrm>
          <a:prstGeom prst="rect">
            <a:avLst/>
          </a:prstGeom>
          <a:noFill/>
          <a:ln>
            <a:noFill/>
          </a:ln>
        </p:spPr>
        <p:txBody>
          <a:bodyPr spcFirstLastPara="1" wrap="square" lIns="121900" tIns="121900" rIns="121900" bIns="121900" anchor="t" anchorCtr="0">
            <a:noAutofit/>
          </a:bodyPr>
          <a:lstStyle/>
          <a:p>
            <a:pPr algn="ctr" defTabSz="1219170" fontAlgn="auto">
              <a:spcBef>
                <a:spcPts val="0"/>
              </a:spcBef>
              <a:spcAft>
                <a:spcPts val="0"/>
              </a:spcAft>
              <a:buClr>
                <a:srgbClr val="000000"/>
              </a:buClr>
            </a:pPr>
            <a:r>
              <a:rPr lang="en" kern="0">
                <a:solidFill>
                  <a:srgbClr val="FFFFFF"/>
                </a:solidFill>
                <a:latin typeface="Montserrat SemiBold"/>
                <a:ea typeface="Montserrat SemiBold"/>
                <a:cs typeface="Montserrat SemiBold"/>
                <a:sym typeface="Montserrat SemiBold"/>
              </a:rPr>
              <a:t>Video-Assisted Reflection</a:t>
            </a:r>
            <a:endParaRPr kern="0">
              <a:solidFill>
                <a:srgbClr val="FFFFFF"/>
              </a:solidFill>
              <a:latin typeface="Montserrat SemiBold"/>
              <a:ea typeface="Montserrat SemiBold"/>
              <a:cs typeface="Montserrat SemiBold"/>
              <a:sym typeface="Montserrat SemiBold"/>
            </a:endParaRPr>
          </a:p>
        </p:txBody>
      </p:sp>
      <p:sp>
        <p:nvSpPr>
          <p:cNvPr id="106" name="Google Shape;106;p14">
            <a:extLst>
              <a:ext uri="{C183D7F6-B498-43B3-948B-1728B52AA6E4}">
                <adec:decorative xmlns:adec="http://schemas.microsoft.com/office/drawing/2017/decorative" val="1"/>
              </a:ext>
            </a:extLst>
          </p:cNvPr>
          <p:cNvSpPr txBox="1"/>
          <p:nvPr/>
        </p:nvSpPr>
        <p:spPr>
          <a:xfrm>
            <a:off x="2504763" y="3470293"/>
            <a:ext cx="1747700" cy="917600"/>
          </a:xfrm>
          <a:prstGeom prst="rect">
            <a:avLst/>
          </a:prstGeom>
          <a:noFill/>
          <a:ln>
            <a:noFill/>
          </a:ln>
        </p:spPr>
        <p:txBody>
          <a:bodyPr spcFirstLastPara="1" wrap="square" lIns="121900" tIns="121900" rIns="121900" bIns="121900" anchor="t" anchorCtr="0">
            <a:noAutofit/>
          </a:bodyPr>
          <a:lstStyle/>
          <a:p>
            <a:pPr algn="ctr" defTabSz="1219170" fontAlgn="auto">
              <a:spcBef>
                <a:spcPts val="0"/>
              </a:spcBef>
              <a:spcAft>
                <a:spcPts val="0"/>
              </a:spcAft>
              <a:buClr>
                <a:srgbClr val="000000"/>
              </a:buClr>
            </a:pPr>
            <a:r>
              <a:rPr lang="en" kern="0">
                <a:solidFill>
                  <a:srgbClr val="FFFFFF"/>
                </a:solidFill>
                <a:latin typeface="Montserrat SemiBold"/>
                <a:ea typeface="Montserrat SemiBold"/>
                <a:cs typeface="Montserrat SemiBold"/>
                <a:sym typeface="Montserrat SemiBold"/>
              </a:rPr>
              <a:t>Video Debrief</a:t>
            </a:r>
            <a:endParaRPr kern="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554C-9216-45C9-A0E8-1571ED1F34ED}"/>
              </a:ext>
            </a:extLst>
          </p:cNvPr>
          <p:cNvSpPr>
            <a:spLocks noGrp="1"/>
          </p:cNvSpPr>
          <p:nvPr>
            <p:ph type="title"/>
          </p:nvPr>
        </p:nvSpPr>
        <p:spPr/>
        <p:txBody>
          <a:bodyPr/>
          <a:lstStyle/>
          <a:p>
            <a:r>
              <a:rPr lang="en-US" b="1"/>
              <a:t>How Video Enhances REFLECTION</a:t>
            </a:r>
          </a:p>
        </p:txBody>
      </p:sp>
      <p:sp>
        <p:nvSpPr>
          <p:cNvPr id="3" name="Text Placeholder 2">
            <a:extLst>
              <a:ext uri="{FF2B5EF4-FFF2-40B4-BE49-F238E27FC236}">
                <a16:creationId xmlns:a16="http://schemas.microsoft.com/office/drawing/2014/main" id="{782BE244-9B8B-49A9-897E-3CC4FCA60B74}"/>
              </a:ext>
            </a:extLst>
          </p:cNvPr>
          <p:cNvSpPr>
            <a:spLocks noGrp="1"/>
          </p:cNvSpPr>
          <p:nvPr>
            <p:ph type="body" idx="1"/>
          </p:nvPr>
        </p:nvSpPr>
        <p:spPr/>
        <p:txBody>
          <a:bodyPr/>
          <a:lstStyle/>
          <a:p>
            <a:pPr marL="457200" marR="0" lvl="0" indent="-457200" algn="l" defTabSz="914400" rtl="0" eaLnBrk="1" fontAlgn="auto" latinLnBrk="0" hangingPunct="1">
              <a:lnSpc>
                <a:spcPct val="115000"/>
              </a:lnSpc>
              <a:spcBef>
                <a:spcPts val="0"/>
              </a:spcBef>
              <a:spcAft>
                <a:spcPts val="0"/>
              </a:spcAft>
              <a:buClr>
                <a:srgbClr val="434343"/>
              </a:buClr>
              <a:buSzPts val="1800"/>
              <a:buFont typeface="Roboto"/>
              <a:buChar char="●"/>
              <a:tabLst/>
              <a:defRPr/>
            </a:pP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Stable and accessible </a:t>
            </a:r>
            <a:r>
              <a:rPr kumimoji="0" lang="en-US" sz="3200" b="1" i="0" u="none" strike="noStrike" kern="0" cap="none" spc="0" normalizeH="0" baseline="0" noProof="0">
                <a:ln>
                  <a:noFill/>
                </a:ln>
                <a:solidFill>
                  <a:srgbClr val="A64D79"/>
                </a:solidFill>
                <a:effectLst/>
                <a:uLnTx/>
                <a:uFillTx/>
                <a:latin typeface="Montserrat"/>
                <a:ea typeface="Montserrat"/>
                <a:cs typeface="Montserrat"/>
                <a:sym typeface="Montserrat"/>
              </a:rPr>
              <a:t>documentation</a:t>
            </a: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 of teaching performance</a:t>
            </a:r>
          </a:p>
          <a:p>
            <a:pPr marL="457200" marR="0" lvl="0" indent="-457200" algn="l" defTabSz="914400" rtl="0" eaLnBrk="1" fontAlgn="auto" latinLnBrk="0" hangingPunct="1">
              <a:lnSpc>
                <a:spcPct val="115000"/>
              </a:lnSpc>
              <a:spcBef>
                <a:spcPts val="2133"/>
              </a:spcBef>
              <a:spcAft>
                <a:spcPts val="0"/>
              </a:spcAft>
              <a:buClr>
                <a:srgbClr val="434343"/>
              </a:buClr>
              <a:buSzPts val="1800"/>
              <a:buFont typeface="Roboto"/>
              <a:buChar char="●"/>
              <a:tabLst/>
              <a:defRPr/>
            </a:pPr>
            <a:r>
              <a:rPr kumimoji="0" lang="en-US" sz="3200" b="0" u="none" strike="noStrike" kern="0" cap="none" spc="0" normalizeH="0" baseline="0" noProof="0">
                <a:ln>
                  <a:noFill/>
                </a:ln>
                <a:solidFill>
                  <a:srgbClr val="434343"/>
                </a:solidFill>
                <a:effectLst/>
                <a:uLnTx/>
                <a:uFillTx/>
                <a:latin typeface="Montserrat"/>
                <a:ea typeface="Montserrat"/>
                <a:cs typeface="Montserrat"/>
                <a:sym typeface="Montserrat"/>
              </a:rPr>
              <a:t>Minimizes</a:t>
            </a: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 possibility of </a:t>
            </a:r>
            <a:r>
              <a:rPr kumimoji="0" lang="en-US" sz="3200" b="1" i="0" u="none" strike="noStrike" kern="0" cap="none" spc="0" normalizeH="0" baseline="0" noProof="0">
                <a:ln>
                  <a:noFill/>
                </a:ln>
                <a:solidFill>
                  <a:srgbClr val="A64D79"/>
                </a:solidFill>
                <a:effectLst/>
                <a:uLnTx/>
                <a:uFillTx/>
                <a:latin typeface="Montserrat"/>
                <a:ea typeface="Montserrat"/>
                <a:cs typeface="Montserrat"/>
                <a:sym typeface="Montserrat"/>
              </a:rPr>
              <a:t>faulty memories</a:t>
            </a:r>
          </a:p>
          <a:p>
            <a:pPr marL="457200" marR="0" lvl="0" indent="-457200" algn="l" defTabSz="914400" rtl="0" eaLnBrk="1" fontAlgn="auto" latinLnBrk="0" hangingPunct="1">
              <a:lnSpc>
                <a:spcPct val="115000"/>
              </a:lnSpc>
              <a:spcBef>
                <a:spcPts val="2133"/>
              </a:spcBef>
              <a:spcAft>
                <a:spcPts val="0"/>
              </a:spcAft>
              <a:buClr>
                <a:srgbClr val="434343"/>
              </a:buClr>
              <a:buSzPts val="1800"/>
              <a:buFont typeface="Roboto"/>
              <a:buChar char="●"/>
              <a:tabLst/>
              <a:defRPr/>
            </a:pP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Anchors reflections tied to </a:t>
            </a:r>
            <a:r>
              <a:rPr kumimoji="0" lang="en-US" sz="3200" b="1" i="0" u="none" strike="noStrike" kern="0" cap="none" spc="0" normalizeH="0" baseline="0" noProof="0">
                <a:ln>
                  <a:noFill/>
                </a:ln>
                <a:solidFill>
                  <a:srgbClr val="A64D79"/>
                </a:solidFill>
                <a:effectLst/>
                <a:uLnTx/>
                <a:uFillTx/>
                <a:latin typeface="Montserrat"/>
                <a:ea typeface="Montserrat"/>
                <a:cs typeface="Montserrat"/>
                <a:sym typeface="Montserrat"/>
              </a:rPr>
              <a:t>accurate</a:t>
            </a:r>
            <a:r>
              <a:rPr kumimoji="0" lang="en-US" sz="3200" b="0" i="1"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representations</a:t>
            </a:r>
          </a:p>
          <a:p>
            <a:pPr marL="457200" marR="0" lvl="0" indent="-457200" algn="l" defTabSz="914400" rtl="0" eaLnBrk="1" fontAlgn="auto" latinLnBrk="0" hangingPunct="1">
              <a:lnSpc>
                <a:spcPct val="115000"/>
              </a:lnSpc>
              <a:spcBef>
                <a:spcPts val="2133"/>
              </a:spcBef>
              <a:spcAft>
                <a:spcPts val="0"/>
              </a:spcAft>
              <a:buClr>
                <a:srgbClr val="434343"/>
              </a:buClr>
              <a:buSzPts val="1800"/>
              <a:buFont typeface="Roboto"/>
              <a:buChar char="●"/>
              <a:tabLst/>
              <a:defRPr/>
            </a:pP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Facilitates more </a:t>
            </a:r>
            <a:r>
              <a:rPr kumimoji="0" lang="en-US" sz="3200" b="1" i="0" u="none" strike="noStrike" kern="0" cap="none" spc="0" normalizeH="0" baseline="0" noProof="0">
                <a:ln>
                  <a:noFill/>
                </a:ln>
                <a:solidFill>
                  <a:srgbClr val="A64D79"/>
                </a:solidFill>
                <a:effectLst/>
                <a:uLnTx/>
                <a:uFillTx/>
                <a:latin typeface="Montserrat"/>
                <a:ea typeface="Montserrat"/>
                <a:cs typeface="Montserrat"/>
                <a:sym typeface="Montserrat"/>
              </a:rPr>
              <a:t>granular</a:t>
            </a:r>
            <a:r>
              <a:rPr kumimoji="0" lang="en-US" sz="3200" b="0" i="1"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3200" b="0" i="0" u="none" strike="noStrike" kern="0" cap="none" spc="0" normalizeH="0" baseline="0" noProof="0">
                <a:ln>
                  <a:noFill/>
                </a:ln>
                <a:solidFill>
                  <a:srgbClr val="434343"/>
                </a:solidFill>
                <a:effectLst/>
                <a:uLnTx/>
                <a:uFillTx/>
                <a:latin typeface="Montserrat"/>
                <a:ea typeface="Montserrat"/>
                <a:cs typeface="Montserrat"/>
                <a:sym typeface="Montserrat"/>
              </a:rPr>
              <a:t>reflection</a:t>
            </a:r>
          </a:p>
          <a:p>
            <a:endParaRPr lang="en-US"/>
          </a:p>
        </p:txBody>
      </p:sp>
      <p:pic>
        <p:nvPicPr>
          <p:cNvPr id="5" name="Picture 4">
            <a:extLst>
              <a:ext uri="{FF2B5EF4-FFF2-40B4-BE49-F238E27FC236}">
                <a16:creationId xmlns:a16="http://schemas.microsoft.com/office/drawing/2014/main" id="{180C50A7-C325-4589-AFA8-92B3DB36E0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19824" y="4518875"/>
            <a:ext cx="2756577" cy="2019192"/>
          </a:xfrm>
          <a:prstGeom prst="rect">
            <a:avLst/>
          </a:prstGeom>
        </p:spPr>
      </p:pic>
    </p:spTree>
    <p:extLst>
      <p:ext uri="{BB962C8B-B14F-4D97-AF65-F5344CB8AC3E}">
        <p14:creationId xmlns:p14="http://schemas.microsoft.com/office/powerpoint/2010/main" val="407439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17;p16">
            <a:extLst>
              <a:ext uri="{FF2B5EF4-FFF2-40B4-BE49-F238E27FC236}">
                <a16:creationId xmlns:a16="http://schemas.microsoft.com/office/drawing/2014/main" id="{46B3AEF1-CEE5-4476-8C73-AC90387ED03C}"/>
              </a:ext>
              <a:ext uri="{C183D7F6-B498-43B3-948B-1728B52AA6E4}">
                <adec:decorative xmlns:adec="http://schemas.microsoft.com/office/drawing/2017/decorative" val="1"/>
              </a:ext>
            </a:extLst>
          </p:cNvPr>
          <p:cNvPicPr preferRelativeResize="0"/>
          <p:nvPr/>
        </p:nvPicPr>
        <p:blipFill rotWithShape="1">
          <a:blip r:embed="rId3">
            <a:alphaModFix/>
          </a:blip>
          <a:srcRect l="19708" r="4751"/>
          <a:stretch/>
        </p:blipFill>
        <p:spPr>
          <a:xfrm>
            <a:off x="0" y="0"/>
            <a:ext cx="6096000" cy="6858000"/>
          </a:xfrm>
          <a:prstGeom prst="rect">
            <a:avLst/>
          </a:prstGeom>
          <a:noFill/>
          <a:ln>
            <a:noFill/>
          </a:ln>
        </p:spPr>
      </p:pic>
      <p:sp>
        <p:nvSpPr>
          <p:cNvPr id="12" name="Rectangle 11">
            <a:extLst>
              <a:ext uri="{FF2B5EF4-FFF2-40B4-BE49-F238E27FC236}">
                <a16:creationId xmlns:a16="http://schemas.microsoft.com/office/drawing/2014/main" id="{E2CA0732-4E80-4CE3-9207-AED42A6BA1F2}"/>
              </a:ext>
            </a:extLst>
          </p:cNvPr>
          <p:cNvSpPr/>
          <p:nvPr/>
        </p:nvSpPr>
        <p:spPr>
          <a:xfrm>
            <a:off x="0" y="5771865"/>
            <a:ext cx="6096000" cy="666977"/>
          </a:xfrm>
          <a:prstGeom prst="rect">
            <a:avLst/>
          </a:prstGeom>
        </p:spPr>
        <p:txBody>
          <a:bodyPr>
            <a:spAutoFit/>
          </a:bodyPr>
          <a:lstStyle/>
          <a:p>
            <a:pPr algn="ctr" defTabSz="1219170" fontAlgn="auto">
              <a:spcBef>
                <a:spcPts val="0"/>
              </a:spcBef>
              <a:spcAft>
                <a:spcPts val="0"/>
              </a:spcAft>
              <a:buClr>
                <a:srgbClr val="000000"/>
              </a:buClr>
            </a:pPr>
            <a:r>
              <a:rPr lang="en-US" sz="1867" b="1" kern="0">
                <a:latin typeface="Arial"/>
                <a:cs typeface="Arial"/>
                <a:sym typeface="Arial"/>
              </a:rPr>
              <a:t>Co-author, Andrew I. Hashey</a:t>
            </a:r>
          </a:p>
          <a:p>
            <a:pPr algn="ctr" defTabSz="1219170" fontAlgn="auto">
              <a:spcBef>
                <a:spcPts val="0"/>
              </a:spcBef>
              <a:spcAft>
                <a:spcPts val="0"/>
              </a:spcAft>
              <a:buClr>
                <a:srgbClr val="000000"/>
              </a:buClr>
            </a:pPr>
            <a:r>
              <a:rPr lang="en-US" sz="1867" b="1" kern="0">
                <a:solidFill>
                  <a:schemeClr val="accent4"/>
                </a:solidFill>
                <a:latin typeface="Arial"/>
                <a:cs typeface="Arial"/>
                <a:sym typeface="Arial"/>
              </a:rPr>
              <a:t>SUNY Buffalo State</a:t>
            </a:r>
          </a:p>
        </p:txBody>
      </p:sp>
      <p:pic>
        <p:nvPicPr>
          <p:cNvPr id="10" name="Google Shape;120;p16" descr="Image of Handbook of Research on Fostering Student Engagement With Instructional Technology in Higher Education">
            <a:extLst>
              <a:ext uri="{FF2B5EF4-FFF2-40B4-BE49-F238E27FC236}">
                <a16:creationId xmlns:a16="http://schemas.microsoft.com/office/drawing/2014/main" id="{C671A6FE-A7D3-41BD-9433-190336070E46}"/>
              </a:ext>
            </a:extLst>
          </p:cNvPr>
          <p:cNvPicPr preferRelativeResize="0"/>
          <p:nvPr/>
        </p:nvPicPr>
        <p:blipFill>
          <a:blip r:embed="rId4">
            <a:alphaModFix/>
          </a:blip>
          <a:stretch>
            <a:fillRect/>
          </a:stretch>
        </p:blipFill>
        <p:spPr>
          <a:xfrm>
            <a:off x="168317" y="3030879"/>
            <a:ext cx="5730231" cy="2321828"/>
          </a:xfrm>
          <a:prstGeom prst="rect">
            <a:avLst/>
          </a:prstGeom>
          <a:noFill/>
          <a:ln>
            <a:noFill/>
          </a:ln>
        </p:spPr>
      </p:pic>
      <p:sp>
        <p:nvSpPr>
          <p:cNvPr id="6" name="Text Placeholder 5">
            <a:extLst>
              <a:ext uri="{FF2B5EF4-FFF2-40B4-BE49-F238E27FC236}">
                <a16:creationId xmlns:a16="http://schemas.microsoft.com/office/drawing/2014/main" id="{033FD9F9-6DC5-461A-9B85-38201E9F4593}"/>
              </a:ext>
            </a:extLst>
          </p:cNvPr>
          <p:cNvSpPr>
            <a:spLocks noGrp="1"/>
          </p:cNvSpPr>
          <p:nvPr>
            <p:ph type="body" idx="2"/>
          </p:nvPr>
        </p:nvSpPr>
        <p:spPr>
          <a:xfrm>
            <a:off x="6249748" y="377447"/>
            <a:ext cx="5591052" cy="5306863"/>
          </a:xfrm>
        </p:spPr>
        <p:txBody>
          <a:bodyPr/>
          <a:lstStyle/>
          <a:p>
            <a:pPr>
              <a:spcBef>
                <a:spcPts val="2133"/>
              </a:spcBef>
              <a:buFont typeface="Montserrat Medium"/>
              <a:buChar char="❏"/>
            </a:pPr>
            <a:r>
              <a:rPr lang="en-US" sz="2800">
                <a:solidFill>
                  <a:schemeClr val="bg1"/>
                </a:solidFill>
                <a:latin typeface="Montserrat Medium"/>
                <a:ea typeface="Montserrat Medium"/>
                <a:cs typeface="Montserrat Medium"/>
                <a:sym typeface="Montserrat Medium"/>
              </a:rPr>
              <a:t>To help students notice and evaluate others’ use of specific practices</a:t>
            </a:r>
          </a:p>
          <a:p>
            <a:pPr>
              <a:spcBef>
                <a:spcPts val="1333"/>
              </a:spcBef>
              <a:buFont typeface="Montserrat Medium"/>
              <a:buChar char="❏"/>
            </a:pPr>
            <a:r>
              <a:rPr lang="en-US" sz="2800">
                <a:solidFill>
                  <a:schemeClr val="bg1"/>
                </a:solidFill>
                <a:latin typeface="Montserrat Medium"/>
                <a:ea typeface="Montserrat Medium"/>
                <a:cs typeface="Montserrat Medium"/>
                <a:sym typeface="Montserrat Medium"/>
              </a:rPr>
              <a:t>To promote students’ self-reflection of their own instructional practices</a:t>
            </a:r>
          </a:p>
          <a:p>
            <a:pPr>
              <a:spcBef>
                <a:spcPts val="1333"/>
              </a:spcBef>
              <a:buFont typeface="Montserrat Medium"/>
              <a:buChar char="❏"/>
            </a:pPr>
            <a:r>
              <a:rPr lang="en-US" sz="2800">
                <a:solidFill>
                  <a:schemeClr val="bg1"/>
                </a:solidFill>
                <a:latin typeface="Montserrat Medium"/>
                <a:ea typeface="Montserrat Medium"/>
                <a:cs typeface="Montserrat Medium"/>
                <a:sym typeface="Montserrat Medium"/>
              </a:rPr>
              <a:t>To provide specific feedback for student evaluation</a:t>
            </a:r>
          </a:p>
          <a:p>
            <a:pPr>
              <a:spcBef>
                <a:spcPts val="1333"/>
              </a:spcBef>
              <a:buChar char="❏"/>
            </a:pPr>
            <a:r>
              <a:rPr lang="en-US" sz="2800">
                <a:solidFill>
                  <a:schemeClr val="bg1"/>
                </a:solidFill>
                <a:latin typeface="Montserrat Medium"/>
                <a:ea typeface="Montserrat Medium"/>
                <a:cs typeface="Montserrat Medium"/>
                <a:sym typeface="Montserrat Medium"/>
              </a:rPr>
              <a:t>To support instructor self-evaluation.</a:t>
            </a:r>
            <a:endParaRPr lang="en-US" sz="2800"/>
          </a:p>
        </p:txBody>
      </p:sp>
      <p:sp>
        <p:nvSpPr>
          <p:cNvPr id="4" name="Title 3">
            <a:extLst>
              <a:ext uri="{FF2B5EF4-FFF2-40B4-BE49-F238E27FC236}">
                <a16:creationId xmlns:a16="http://schemas.microsoft.com/office/drawing/2014/main" id="{00A510C0-E764-4F19-83D7-8AD4AE797EBE}"/>
              </a:ext>
            </a:extLst>
          </p:cNvPr>
          <p:cNvSpPr>
            <a:spLocks noGrp="1"/>
          </p:cNvSpPr>
          <p:nvPr>
            <p:ph type="title"/>
          </p:nvPr>
        </p:nvSpPr>
        <p:spPr>
          <a:xfrm>
            <a:off x="351200" y="684568"/>
            <a:ext cx="5393600" cy="2086000"/>
          </a:xfrm>
        </p:spPr>
        <p:txBody>
          <a:bodyPr/>
          <a:lstStyle/>
          <a:p>
            <a:r>
              <a:rPr lang="en-US" b="1"/>
              <a:t>Four Purposes of VPF</a:t>
            </a:r>
          </a:p>
        </p:txBody>
      </p:sp>
    </p:spTree>
    <p:extLst>
      <p:ext uri="{BB962C8B-B14F-4D97-AF65-F5344CB8AC3E}">
        <p14:creationId xmlns:p14="http://schemas.microsoft.com/office/powerpoint/2010/main" val="1485568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Image of Canvas logo"/>
          <p:cNvPicPr preferRelativeResize="0"/>
          <p:nvPr/>
        </p:nvPicPr>
        <p:blipFill>
          <a:blip r:embed="rId3">
            <a:alphaModFix/>
          </a:blip>
          <a:stretch>
            <a:fillRect/>
          </a:stretch>
        </p:blipFill>
        <p:spPr>
          <a:xfrm>
            <a:off x="1308589" y="4603767"/>
            <a:ext cx="7104487" cy="1677685"/>
          </a:xfrm>
          <a:prstGeom prst="rect">
            <a:avLst/>
          </a:prstGeom>
          <a:noFill/>
          <a:ln>
            <a:noFill/>
          </a:ln>
        </p:spPr>
      </p:pic>
      <p:pic>
        <p:nvPicPr>
          <p:cNvPr id="126" name="Google Shape;126;p17" descr="Image of Vosaic logo"/>
          <p:cNvPicPr preferRelativeResize="0"/>
          <p:nvPr/>
        </p:nvPicPr>
        <p:blipFill>
          <a:blip r:embed="rId4">
            <a:alphaModFix/>
          </a:blip>
          <a:stretch>
            <a:fillRect/>
          </a:stretch>
        </p:blipFill>
        <p:spPr>
          <a:xfrm>
            <a:off x="4860833" y="354401"/>
            <a:ext cx="6695435" cy="1899833"/>
          </a:xfrm>
          <a:prstGeom prst="rect">
            <a:avLst/>
          </a:prstGeom>
          <a:noFill/>
          <a:ln>
            <a:noFill/>
          </a:ln>
        </p:spPr>
      </p:pic>
      <p:pic>
        <p:nvPicPr>
          <p:cNvPr id="127" name="Google Shape;127;p17" descr="Image of Go React logo"/>
          <p:cNvPicPr preferRelativeResize="0"/>
          <p:nvPr/>
        </p:nvPicPr>
        <p:blipFill>
          <a:blip r:embed="rId5">
            <a:alphaModFix/>
          </a:blip>
          <a:stretch>
            <a:fillRect/>
          </a:stretch>
        </p:blipFill>
        <p:spPr>
          <a:xfrm>
            <a:off x="385667" y="2458934"/>
            <a:ext cx="5302808" cy="1315100"/>
          </a:xfrm>
          <a:prstGeom prst="rect">
            <a:avLst/>
          </a:prstGeom>
          <a:noFill/>
          <a:ln>
            <a:noFill/>
          </a:ln>
        </p:spPr>
      </p:pic>
      <p:pic>
        <p:nvPicPr>
          <p:cNvPr id="128" name="Google Shape;128;p17" descr="Image of Swivl logo"/>
          <p:cNvPicPr preferRelativeResize="0"/>
          <p:nvPr/>
        </p:nvPicPr>
        <p:blipFill>
          <a:blip r:embed="rId6">
            <a:alphaModFix/>
          </a:blip>
          <a:stretch>
            <a:fillRect/>
          </a:stretch>
        </p:blipFill>
        <p:spPr>
          <a:xfrm>
            <a:off x="6812898" y="2848334"/>
            <a:ext cx="5045809" cy="1677700"/>
          </a:xfrm>
          <a:prstGeom prst="rect">
            <a:avLst/>
          </a:prstGeom>
          <a:noFill/>
          <a:ln>
            <a:noFill/>
          </a:ln>
        </p:spPr>
      </p:pic>
      <p:sp>
        <p:nvSpPr>
          <p:cNvPr id="2" name="Title 1">
            <a:extLst>
              <a:ext uri="{FF2B5EF4-FFF2-40B4-BE49-F238E27FC236}">
                <a16:creationId xmlns:a16="http://schemas.microsoft.com/office/drawing/2014/main" id="{9F7F0E91-41A7-48CF-A6C6-4468364E8965}"/>
              </a:ext>
            </a:extLst>
          </p:cNvPr>
          <p:cNvSpPr>
            <a:spLocks noGrp="1"/>
          </p:cNvSpPr>
          <p:nvPr>
            <p:ph type="title" idx="4294967295"/>
          </p:nvPr>
        </p:nvSpPr>
        <p:spPr>
          <a:xfrm>
            <a:off x="415600" y="546667"/>
            <a:ext cx="4445233" cy="810400"/>
          </a:xfrm>
        </p:spPr>
        <p:txBody>
          <a:bodyPr/>
          <a:lstStyle/>
          <a:p>
            <a:r>
              <a:rPr lang="en-US">
                <a:solidFill>
                  <a:schemeClr val="bg1"/>
                </a:solidFill>
              </a:rPr>
              <a:t>Examples of Video Platforms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BBB9-0C46-4170-B411-4E4D50E9BB55}"/>
              </a:ext>
            </a:extLst>
          </p:cNvPr>
          <p:cNvSpPr>
            <a:spLocks noGrp="1"/>
          </p:cNvSpPr>
          <p:nvPr>
            <p:ph type="title"/>
          </p:nvPr>
        </p:nvSpPr>
        <p:spPr/>
        <p:txBody>
          <a:bodyPr/>
          <a:lstStyle/>
          <a:p>
            <a:r>
              <a:rPr lang="en-US" b="1"/>
              <a:t>Prioritizing Functions of a VPF Tool: Key Functionality</a:t>
            </a:r>
          </a:p>
        </p:txBody>
      </p:sp>
      <p:sp>
        <p:nvSpPr>
          <p:cNvPr id="3" name="Text Placeholder 2">
            <a:extLst>
              <a:ext uri="{FF2B5EF4-FFF2-40B4-BE49-F238E27FC236}">
                <a16:creationId xmlns:a16="http://schemas.microsoft.com/office/drawing/2014/main" id="{F445BF75-6FF5-42B3-84DF-73DFBB68627E}"/>
              </a:ext>
            </a:extLst>
          </p:cNvPr>
          <p:cNvSpPr>
            <a:spLocks noGrp="1"/>
          </p:cNvSpPr>
          <p:nvPr>
            <p:ph type="body" idx="1"/>
          </p:nvPr>
        </p:nvSpPr>
        <p:spPr>
          <a:xfrm>
            <a:off x="415600" y="1357067"/>
            <a:ext cx="11360800" cy="4452000"/>
          </a:xfrm>
        </p:spPr>
        <p:txBody>
          <a:bodyPr/>
          <a:lstStyle/>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Annotations linked to video clips, not just paused moments</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Encourage a recursive reflective process (i.e., </a:t>
            </a:r>
            <a:r>
              <a:rPr kumimoji="0" lang="en-US" sz="2400" b="0" i="0" u="none" strike="noStrike" kern="0" cap="none" spc="0" normalizeH="0" baseline="0" noProof="0" err="1">
                <a:ln>
                  <a:noFill/>
                </a:ln>
                <a:solidFill>
                  <a:srgbClr val="434343"/>
                </a:solidFill>
                <a:effectLst/>
                <a:uLnTx/>
                <a:uFillTx/>
                <a:latin typeface="Montserrat Medium"/>
                <a:ea typeface="Montserrat Medium"/>
                <a:cs typeface="Montserrat Medium"/>
                <a:sym typeface="Montserrat Medium"/>
              </a:rPr>
              <a:t>rewatch</a:t>
            </a: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 segments)</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The instructor sees the exact moment the student selects</a:t>
            </a: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Secure platform approved by university</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Amazon Web Services (AWS)</a:t>
            </a: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Intuitive and easy to use</a:t>
            </a: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Responsive customer support</a:t>
            </a: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Customizable “tagging” form</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Match with assignment rubrics</a:t>
            </a:r>
          </a:p>
        </p:txBody>
      </p:sp>
      <p:pic>
        <p:nvPicPr>
          <p:cNvPr id="5" name="Google Shape;152;p21" descr="Image of Vosaic logo">
            <a:extLst>
              <a:ext uri="{FF2B5EF4-FFF2-40B4-BE49-F238E27FC236}">
                <a16:creationId xmlns:a16="http://schemas.microsoft.com/office/drawing/2014/main" id="{A6902D9B-D0D8-4F29-BF82-89D1B6DF647F}"/>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7290533" y="5131308"/>
            <a:ext cx="4901467" cy="1390800"/>
          </a:xfrm>
          <a:prstGeom prst="rect">
            <a:avLst/>
          </a:prstGeom>
          <a:noFill/>
          <a:ln>
            <a:noFill/>
          </a:ln>
        </p:spPr>
      </p:pic>
    </p:spTree>
    <p:extLst>
      <p:ext uri="{BB962C8B-B14F-4D97-AF65-F5344CB8AC3E}">
        <p14:creationId xmlns:p14="http://schemas.microsoft.com/office/powerpoint/2010/main" val="1859217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7BB3-5A01-48F5-8C8A-6742C39B48DE}"/>
              </a:ext>
            </a:extLst>
          </p:cNvPr>
          <p:cNvSpPr>
            <a:spLocks noGrp="1"/>
          </p:cNvSpPr>
          <p:nvPr>
            <p:ph type="title"/>
          </p:nvPr>
        </p:nvSpPr>
        <p:spPr/>
        <p:txBody>
          <a:bodyPr/>
          <a:lstStyle/>
          <a:p>
            <a:r>
              <a:rPr lang="en-US" b="1"/>
              <a:t>Prioritizing Functions of a VPF Tool: Additional Functionality</a:t>
            </a:r>
            <a:endParaRPr lang="en-US"/>
          </a:p>
        </p:txBody>
      </p:sp>
      <p:sp>
        <p:nvSpPr>
          <p:cNvPr id="3" name="Text Placeholder 2">
            <a:extLst>
              <a:ext uri="{FF2B5EF4-FFF2-40B4-BE49-F238E27FC236}">
                <a16:creationId xmlns:a16="http://schemas.microsoft.com/office/drawing/2014/main" id="{89D4D5E8-7EE3-46CD-8241-97398F36740E}"/>
              </a:ext>
            </a:extLst>
          </p:cNvPr>
          <p:cNvSpPr>
            <a:spLocks noGrp="1"/>
          </p:cNvSpPr>
          <p:nvPr>
            <p:ph type="body" idx="1"/>
          </p:nvPr>
        </p:nvSpPr>
        <p:spPr>
          <a:xfrm>
            <a:off x="415600" y="1357067"/>
            <a:ext cx="11360800" cy="4452000"/>
          </a:xfrm>
        </p:spPr>
        <p:txBody>
          <a:bodyPr/>
          <a:lstStyle/>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Tagging/annotation features</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Two ways of tagging: </a:t>
            </a:r>
            <a:r>
              <a:rPr kumimoji="0" lang="en-US" sz="2400" b="0" i="0" u="none" strike="noStrike" kern="0" cap="none" spc="0" normalizeH="0" baseline="0" noProof="0">
                <a:ln>
                  <a:noFill/>
                </a:ln>
                <a:solidFill>
                  <a:srgbClr val="3949AB"/>
                </a:solidFill>
                <a:effectLst/>
                <a:uLnTx/>
                <a:uFillTx/>
                <a:latin typeface="Montserrat Medium"/>
                <a:ea typeface="Montserrat Medium"/>
                <a:cs typeface="Montserrat Medium"/>
                <a:sym typeface="Montserrat Medium"/>
              </a:rPr>
              <a:t>lead/lag time</a:t>
            </a: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 or </a:t>
            </a:r>
            <a:r>
              <a:rPr kumimoji="0" lang="en-US" sz="2400" b="0" i="0" u="none" strike="noStrike" kern="0" cap="none" spc="0" normalizeH="0" baseline="0" noProof="0">
                <a:ln>
                  <a:noFill/>
                </a:ln>
                <a:solidFill>
                  <a:srgbClr val="3949AB"/>
                </a:solidFill>
                <a:effectLst/>
                <a:uLnTx/>
                <a:uFillTx/>
                <a:latin typeface="Montserrat Medium"/>
                <a:ea typeface="Montserrat Medium"/>
                <a:cs typeface="Montserrat Medium"/>
                <a:sym typeface="Montserrat Medium"/>
              </a:rPr>
              <a:t>toggle button </a:t>
            </a:r>
            <a:endParaRPr kumimoji="0" lang="en-US" sz="2400"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endParaRPr>
          </a:p>
          <a:p>
            <a:pPr marL="1219170" marR="0" lvl="1" indent="-423323" algn="l" defTabSz="914400" rtl="0" eaLnBrk="1" fontAlgn="auto" latinLnBrk="0" hangingPunct="1">
              <a:lnSpc>
                <a:spcPct val="115000"/>
              </a:lnSpc>
              <a:spcBef>
                <a:spcPts val="0"/>
              </a:spcBef>
              <a:spcAft>
                <a:spcPts val="0"/>
              </a:spcAft>
              <a:buClr>
                <a:srgbClr val="000000"/>
              </a:buClr>
              <a:buSzPts val="1400"/>
              <a:buFont typeface="Montserrat Medium"/>
              <a:buChar char="○"/>
              <a:tabLst/>
              <a:defRPr/>
            </a:pPr>
            <a:r>
              <a:rPr kumimoji="0" lang="en-US" sz="2400" b="0" i="0" u="none" strike="noStrike" kern="0" cap="none" spc="0" normalizeH="0" baseline="0" noProof="0">
                <a:ln>
                  <a:noFill/>
                </a:ln>
                <a:solidFill>
                  <a:srgbClr val="000000"/>
                </a:solidFill>
                <a:effectLst/>
                <a:uLnTx/>
                <a:uFillTx/>
                <a:latin typeface="Montserrat Medium"/>
                <a:ea typeface="Montserrat Medium"/>
                <a:cs typeface="Montserrat Medium"/>
                <a:sym typeface="Montserrat Medium"/>
              </a:rPr>
              <a:t>Visual timeline of moments to see their relationship to one another</a:t>
            </a:r>
            <a:endPar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endParaRP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Transcriptions/closed captioning</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AWS auto-transcriptions that are </a:t>
            </a:r>
            <a:r>
              <a:rPr kumimoji="0" lang="en-US" sz="2400" b="0" i="0" u="none" strike="noStrike" kern="0" cap="none" spc="0" normalizeH="0" baseline="0" noProof="0">
                <a:ln>
                  <a:noFill/>
                </a:ln>
                <a:solidFill>
                  <a:srgbClr val="3949AB"/>
                </a:solidFill>
                <a:effectLst/>
                <a:uLnTx/>
                <a:uFillTx/>
                <a:latin typeface="Montserrat Medium"/>
                <a:ea typeface="Montserrat Medium"/>
                <a:cs typeface="Montserrat Medium"/>
                <a:sym typeface="Montserrat Medium"/>
              </a:rPr>
              <a:t>editable </a:t>
            </a: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and </a:t>
            </a:r>
            <a:r>
              <a:rPr kumimoji="0" lang="en-US" sz="2400" b="0" i="0" u="none" strike="noStrike" kern="0" cap="none" spc="0" normalizeH="0" baseline="0" noProof="0">
                <a:ln>
                  <a:noFill/>
                </a:ln>
                <a:solidFill>
                  <a:srgbClr val="3949AB"/>
                </a:solidFill>
                <a:effectLst/>
                <a:uLnTx/>
                <a:uFillTx/>
                <a:latin typeface="Montserrat Medium"/>
                <a:ea typeface="Montserrat Medium"/>
                <a:cs typeface="Montserrat Medium"/>
                <a:sym typeface="Montserrat Medium"/>
              </a:rPr>
              <a:t>downloadable</a:t>
            </a: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Export selected moments into a video reel</a:t>
            </a:r>
            <a:endPar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endParaRPr>
          </a:p>
          <a:p>
            <a:pPr marL="609585" marR="0" lvl="0" indent="-457189" algn="l" defTabSz="914400" rtl="0" eaLnBrk="1" fontAlgn="auto" latinLnBrk="0" hangingPunct="1">
              <a:lnSpc>
                <a:spcPct val="115000"/>
              </a:lnSpc>
              <a:spcBef>
                <a:spcPts val="1333"/>
              </a:spcBef>
              <a:spcAft>
                <a:spcPts val="0"/>
              </a:spcAft>
              <a:buClr>
                <a:srgbClr val="D23369"/>
              </a:buClr>
              <a:buSzPts val="1800"/>
              <a:buFont typeface="Montserrat Medium"/>
              <a:buChar char="●"/>
              <a:tabLst/>
              <a:defRPr/>
            </a:pPr>
            <a:r>
              <a:rPr kumimoji="0" lang="en-US" sz="2400" b="0" i="0" u="none" strike="noStrike" kern="0" cap="none" spc="0" normalizeH="0" baseline="0" noProof="0">
                <a:ln>
                  <a:noFill/>
                </a:ln>
                <a:solidFill>
                  <a:srgbClr val="D23369"/>
                </a:solidFill>
                <a:effectLst/>
                <a:uLnTx/>
                <a:uFillTx/>
                <a:latin typeface="Montserrat Medium"/>
                <a:ea typeface="Montserrat Medium"/>
                <a:cs typeface="Montserrat Medium"/>
                <a:sym typeface="Montserrat Medium"/>
              </a:rPr>
              <a:t>Moments with tags/labels to create a hierarchy</a:t>
            </a:r>
          </a:p>
          <a:p>
            <a:pPr marL="1219170" marR="0" lvl="1" indent="-423323" algn="l" defTabSz="914400" rtl="0" eaLnBrk="1" fontAlgn="auto" latinLnBrk="0" hangingPunct="1">
              <a:lnSpc>
                <a:spcPct val="115000"/>
              </a:lnSpc>
              <a:spcBef>
                <a:spcPts val="0"/>
              </a:spcBef>
              <a:spcAft>
                <a:spcPts val="0"/>
              </a:spcAft>
              <a:buClr>
                <a:srgbClr val="434343"/>
              </a:buClr>
              <a:buSzPts val="14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“Meeting Student Needs”</a:t>
            </a:r>
          </a:p>
          <a:p>
            <a:pPr marL="1828754" marR="0" lvl="2" indent="-389457" algn="l" defTabSz="914400" rtl="0" eaLnBrk="1" fontAlgn="auto" latinLnBrk="0" hangingPunct="1">
              <a:lnSpc>
                <a:spcPct val="115000"/>
              </a:lnSpc>
              <a:spcBef>
                <a:spcPts val="0"/>
              </a:spcBef>
              <a:spcAft>
                <a:spcPts val="0"/>
              </a:spcAft>
              <a:buClr>
                <a:srgbClr val="434343"/>
              </a:buClr>
              <a:buSzPts val="10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Strength</a:t>
            </a:r>
          </a:p>
          <a:p>
            <a:pPr marL="1828754" marR="0" lvl="2" indent="-389457" algn="l" defTabSz="914400" rtl="0" eaLnBrk="1" fontAlgn="auto" latinLnBrk="0" hangingPunct="1">
              <a:lnSpc>
                <a:spcPct val="115000"/>
              </a:lnSpc>
              <a:spcBef>
                <a:spcPts val="0"/>
              </a:spcBef>
              <a:spcAft>
                <a:spcPts val="0"/>
              </a:spcAft>
              <a:buClr>
                <a:srgbClr val="434343"/>
              </a:buClr>
              <a:buSzPts val="1000"/>
              <a:buFont typeface="Montserrat Medium"/>
              <a:buChar char="■"/>
              <a:tabLst/>
              <a:defRPr/>
            </a:pPr>
            <a:r>
              <a:rPr kumimoji="0" lang="en-US" sz="2400" b="0" i="0" u="none" strike="noStrike" kern="0" cap="none" spc="0" normalizeH="0" baseline="0" noProof="0">
                <a:ln>
                  <a:noFill/>
                </a:ln>
                <a:solidFill>
                  <a:srgbClr val="434343"/>
                </a:solidFill>
                <a:effectLst/>
                <a:uLnTx/>
                <a:uFillTx/>
                <a:latin typeface="Montserrat Medium"/>
                <a:ea typeface="Montserrat Medium"/>
                <a:cs typeface="Montserrat Medium"/>
                <a:sym typeface="Montserrat Medium"/>
              </a:rPr>
              <a:t>Area for improvement</a:t>
            </a:r>
          </a:p>
        </p:txBody>
      </p:sp>
      <p:pic>
        <p:nvPicPr>
          <p:cNvPr id="5" name="Google Shape;160;p22" descr="Image of Vosaic logo">
            <a:extLst>
              <a:ext uri="{FF2B5EF4-FFF2-40B4-BE49-F238E27FC236}">
                <a16:creationId xmlns:a16="http://schemas.microsoft.com/office/drawing/2014/main" id="{B9BD9E82-C8BC-4026-BC0F-0F309D98D6F8}"/>
              </a:ext>
            </a:extLst>
          </p:cNvPr>
          <p:cNvPicPr preferRelativeResize="0"/>
          <p:nvPr/>
        </p:nvPicPr>
        <p:blipFill>
          <a:blip r:embed="rId2">
            <a:alphaModFix/>
          </a:blip>
          <a:stretch>
            <a:fillRect/>
          </a:stretch>
        </p:blipFill>
        <p:spPr>
          <a:xfrm>
            <a:off x="7290533" y="5143500"/>
            <a:ext cx="4901467" cy="1390800"/>
          </a:xfrm>
          <a:prstGeom prst="rect">
            <a:avLst/>
          </a:prstGeom>
          <a:noFill/>
          <a:ln>
            <a:noFill/>
          </a:ln>
        </p:spPr>
      </p:pic>
    </p:spTree>
    <p:extLst>
      <p:ext uri="{BB962C8B-B14F-4D97-AF65-F5344CB8AC3E}">
        <p14:creationId xmlns:p14="http://schemas.microsoft.com/office/powerpoint/2010/main" val="291606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3"/>
          <p:cNvSpPr txBox="1">
            <a:spLocks noGrp="1"/>
          </p:cNvSpPr>
          <p:nvPr>
            <p:ph type="title"/>
          </p:nvPr>
        </p:nvSpPr>
        <p:spPr>
          <a:xfrm>
            <a:off x="225536" y="5766816"/>
            <a:ext cx="11740929" cy="937544"/>
          </a:xfrm>
          <a:prstGeom prst="rect">
            <a:avLst/>
          </a:prstGeom>
        </p:spPr>
        <p:txBody>
          <a:bodyPr spcFirstLastPara="1" wrap="square" lIns="121900" tIns="121900" rIns="121900" bIns="121900" anchor="ctr" anchorCtr="0">
            <a:noAutofit/>
          </a:bodyPr>
          <a:lstStyle/>
          <a:p>
            <a:pPr algn="ctr">
              <a:lnSpc>
                <a:spcPct val="150000"/>
              </a:lnSpc>
            </a:pPr>
            <a:r>
              <a:rPr lang="en" sz="4000" b="1">
                <a:ea typeface="Montserrat"/>
                <a:cs typeface="Montserrat"/>
                <a:sym typeface="Montserrat"/>
              </a:rPr>
              <a:t>Key Features of Vosaic</a:t>
            </a:r>
            <a:endParaRPr sz="4000" b="1">
              <a:ea typeface="Montserrat"/>
              <a:cs typeface="Montserrat"/>
              <a:sym typeface="Montserrat"/>
            </a:endParaRPr>
          </a:p>
        </p:txBody>
      </p:sp>
      <p:pic>
        <p:nvPicPr>
          <p:cNvPr id="2" name="Online Media 1" descr="Vosaic Quick Tour">
            <a:hlinkClick r:id="" action="ppaction://media"/>
            <a:extLst>
              <a:ext uri="{FF2B5EF4-FFF2-40B4-BE49-F238E27FC236}">
                <a16:creationId xmlns:a16="http://schemas.microsoft.com/office/drawing/2014/main" id="{B9EBAE60-02A1-AC44-AE0B-11BEA0CC52D7}"/>
              </a:ext>
            </a:extLst>
          </p:cNvPr>
          <p:cNvPicPr>
            <a:picLocks noRot="1" noChangeAspect="1"/>
          </p:cNvPicPr>
          <p:nvPr>
            <a:videoFile r:link="rId1"/>
          </p:nvPr>
        </p:nvPicPr>
        <p:blipFill>
          <a:blip r:embed="rId4"/>
          <a:stretch>
            <a:fillRect/>
          </a:stretch>
        </p:blipFill>
        <p:spPr>
          <a:xfrm>
            <a:off x="1146047" y="198120"/>
            <a:ext cx="9899904" cy="556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0A85-8A10-4D63-BC05-D6985C56E7A6}"/>
              </a:ext>
            </a:extLst>
          </p:cNvPr>
          <p:cNvSpPr>
            <a:spLocks noGrp="1"/>
          </p:cNvSpPr>
          <p:nvPr>
            <p:ph type="title"/>
          </p:nvPr>
        </p:nvSpPr>
        <p:spPr/>
        <p:txBody>
          <a:bodyPr/>
          <a:lstStyle/>
          <a:p>
            <a:r>
              <a:rPr lang="en" b="1">
                <a:ea typeface="Montserrat"/>
                <a:cs typeface="Montserrat"/>
                <a:sym typeface="Montserrat"/>
              </a:rPr>
              <a:t>Scaffolding Reflection With the </a:t>
            </a:r>
            <a:r>
              <a:rPr lang="en" b="1">
                <a:solidFill>
                  <a:schemeClr val="accent4"/>
                </a:solidFill>
                <a:ea typeface="Montserrat SemiBold"/>
                <a:cs typeface="Montserrat SemiBold"/>
                <a:sym typeface="Montserrat SemiBold"/>
              </a:rPr>
              <a:t>STaR</a:t>
            </a:r>
            <a:r>
              <a:rPr lang="en" b="1">
                <a:ea typeface="Montserrat SemiBold"/>
                <a:cs typeface="Montserrat SemiBold"/>
                <a:sym typeface="Montserrat SemiBold"/>
              </a:rPr>
              <a:t> Framework</a:t>
            </a:r>
            <a:endParaRPr lang="en-US"/>
          </a:p>
        </p:txBody>
      </p:sp>
      <p:sp>
        <p:nvSpPr>
          <p:cNvPr id="3" name="Text Placeholder 2">
            <a:extLst>
              <a:ext uri="{FF2B5EF4-FFF2-40B4-BE49-F238E27FC236}">
                <a16:creationId xmlns:a16="http://schemas.microsoft.com/office/drawing/2014/main" id="{53644BB1-51CD-41B6-A6F6-27B931FF2F4B}"/>
              </a:ext>
            </a:extLst>
          </p:cNvPr>
          <p:cNvSpPr>
            <a:spLocks noGrp="1"/>
          </p:cNvSpPr>
          <p:nvPr>
            <p:ph type="body" idx="1"/>
          </p:nvPr>
        </p:nvSpPr>
        <p:spPr>
          <a:xfrm>
            <a:off x="415600" y="1357067"/>
            <a:ext cx="11360800" cy="4452000"/>
          </a:xfrm>
        </p:spPr>
        <p:txBody>
          <a:bodyPr/>
          <a:lstStyle/>
          <a:p>
            <a:pPr marL="0" marR="0" lvl="0" indent="0" algn="l" defTabSz="914400" rtl="0" eaLnBrk="1" fontAlgn="auto" latinLnBrk="0" hangingPunct="1">
              <a:lnSpc>
                <a:spcPct val="115000"/>
              </a:lnSpc>
              <a:spcBef>
                <a:spcPts val="1600"/>
              </a:spcBef>
              <a:spcAft>
                <a:spcPts val="0"/>
              </a:spcAft>
              <a:buClr>
                <a:srgbClr val="434343"/>
              </a:buClr>
              <a:buSzPts val="1800"/>
              <a:buFont typeface="Roboto"/>
              <a:buNone/>
              <a:tabLst/>
              <a:defRPr/>
            </a:pPr>
            <a:r>
              <a:rPr kumimoji="0" lang="en-US" sz="2600" b="0" i="0" u="none" strike="noStrike" kern="0" cap="none" spc="0" normalizeH="0" baseline="0" noProof="0">
                <a:ln>
                  <a:noFill/>
                </a:ln>
                <a:solidFill>
                  <a:srgbClr val="434343"/>
                </a:solidFill>
                <a:effectLst/>
                <a:uLnTx/>
                <a:uFillTx/>
                <a:latin typeface="Montserrat"/>
                <a:ea typeface="Montserrat SemiBold"/>
                <a:cs typeface="Montserrat SemiBold"/>
                <a:sym typeface="Montserrat SemiBold"/>
              </a:rPr>
              <a:t>“</a:t>
            </a:r>
            <a:r>
              <a:rPr kumimoji="0" lang="en-US" sz="2600" b="0" i="0" u="sng" strike="noStrike" kern="0" cap="none" spc="0" normalizeH="0" baseline="0" noProof="0">
                <a:ln>
                  <a:noFill/>
                </a:ln>
                <a:solidFill>
                  <a:srgbClr val="D23369"/>
                </a:solidFill>
                <a:effectLst/>
                <a:uLnTx/>
                <a:uFillTx/>
                <a:latin typeface="Montserrat"/>
                <a:ea typeface="Montserrat SemiBold"/>
                <a:cs typeface="Montserrat SemiBold"/>
                <a:sym typeface="Montserrat SemiBold"/>
              </a:rPr>
              <a:t>S</a:t>
            </a:r>
            <a:r>
              <a:rPr kumimoji="0" lang="en-US" sz="2600" b="0" i="0" u="none" strike="noStrike" kern="0" cap="none" spc="0" normalizeH="0" baseline="0" noProof="0">
                <a:ln>
                  <a:noFill/>
                </a:ln>
                <a:solidFill>
                  <a:srgbClr val="434343"/>
                </a:solidFill>
                <a:effectLst/>
                <a:uLnTx/>
                <a:uFillTx/>
                <a:latin typeface="Montserrat"/>
                <a:ea typeface="Montserrat SemiBold"/>
                <a:cs typeface="Montserrat SemiBold"/>
                <a:sym typeface="Montserrat SemiBold"/>
              </a:rPr>
              <a:t>ee it,</a:t>
            </a:r>
            <a:r>
              <a:rPr kumimoji="0" lang="en-US" sz="2600" b="0" i="0" u="none" strike="noStrike" kern="0" cap="none" spc="0" normalizeH="0" baseline="0" noProof="0">
                <a:ln>
                  <a:noFill/>
                </a:ln>
                <a:solidFill>
                  <a:srgbClr val="D23369"/>
                </a:solidFill>
                <a:effectLst/>
                <a:uLnTx/>
                <a:uFillTx/>
                <a:latin typeface="Montserrat"/>
                <a:ea typeface="Montserrat SemiBold"/>
                <a:cs typeface="Montserrat SemiBold"/>
                <a:sym typeface="Montserrat SemiBold"/>
              </a:rPr>
              <a:t> </a:t>
            </a:r>
            <a:r>
              <a:rPr kumimoji="0" lang="en-US" sz="2600" b="0" i="0" u="sng" strike="noStrike" kern="0" cap="none" spc="0" normalizeH="0" baseline="0" noProof="0">
                <a:ln>
                  <a:noFill/>
                </a:ln>
                <a:solidFill>
                  <a:srgbClr val="D23369"/>
                </a:solidFill>
                <a:effectLst/>
                <a:uLnTx/>
                <a:uFillTx/>
                <a:latin typeface="Montserrat"/>
                <a:ea typeface="Montserrat SemiBold"/>
                <a:cs typeface="Montserrat SemiBold"/>
                <a:sym typeface="Montserrat SemiBold"/>
              </a:rPr>
              <a:t>T</a:t>
            </a:r>
            <a:r>
              <a:rPr kumimoji="0" lang="en-US" sz="2600" b="0" i="0" u="none" strike="noStrike" kern="0" cap="none" spc="0" normalizeH="0" baseline="0" noProof="0">
                <a:ln>
                  <a:noFill/>
                </a:ln>
                <a:solidFill>
                  <a:srgbClr val="434343"/>
                </a:solidFill>
                <a:effectLst/>
                <a:uLnTx/>
                <a:uFillTx/>
                <a:latin typeface="Montserrat"/>
                <a:ea typeface="Montserrat SemiBold"/>
                <a:cs typeface="Montserrat SemiBold"/>
                <a:sym typeface="Montserrat SemiBold"/>
              </a:rPr>
              <a:t>ry it, </a:t>
            </a:r>
            <a:r>
              <a:rPr kumimoji="0" lang="en-US" sz="2600" b="0" i="0" u="sng" strike="noStrike" kern="0" cap="none" spc="0" normalizeH="0" baseline="0" noProof="0">
                <a:ln>
                  <a:noFill/>
                </a:ln>
                <a:solidFill>
                  <a:srgbClr val="D23369"/>
                </a:solidFill>
                <a:effectLst/>
                <a:uLnTx/>
                <a:uFillTx/>
                <a:latin typeface="Montserrat"/>
                <a:ea typeface="Montserrat SemiBold"/>
                <a:cs typeface="Montserrat SemiBold"/>
                <a:sym typeface="Montserrat SemiBold"/>
              </a:rPr>
              <a:t>a</a:t>
            </a:r>
            <a:r>
              <a:rPr kumimoji="0" lang="en-US" sz="2600" b="0" i="0" u="none" strike="noStrike" kern="0" cap="none" spc="0" normalizeH="0" baseline="0" noProof="0">
                <a:ln>
                  <a:noFill/>
                </a:ln>
                <a:solidFill>
                  <a:srgbClr val="434343"/>
                </a:solidFill>
                <a:effectLst/>
                <a:uLnTx/>
                <a:uFillTx/>
                <a:latin typeface="Montserrat"/>
                <a:ea typeface="Montserrat SemiBold"/>
                <a:cs typeface="Montserrat SemiBold"/>
                <a:sym typeface="Montserrat SemiBold"/>
              </a:rPr>
              <a:t>nd </a:t>
            </a:r>
            <a:r>
              <a:rPr kumimoji="0" lang="en-US" sz="2600" b="0" i="0" u="sng" strike="noStrike" kern="0" cap="none" spc="0" normalizeH="0" baseline="0" noProof="0">
                <a:ln>
                  <a:noFill/>
                </a:ln>
                <a:solidFill>
                  <a:srgbClr val="D23369"/>
                </a:solidFill>
                <a:effectLst/>
                <a:uLnTx/>
                <a:uFillTx/>
                <a:latin typeface="Montserrat"/>
                <a:ea typeface="Montserrat SemiBold"/>
                <a:cs typeface="Montserrat SemiBold"/>
                <a:sym typeface="Montserrat SemiBold"/>
              </a:rPr>
              <a:t>R</a:t>
            </a:r>
            <a:r>
              <a:rPr kumimoji="0" lang="en-US" sz="2600" b="0" i="0" u="none" strike="noStrike" kern="0" cap="none" spc="0" normalizeH="0" baseline="0" noProof="0">
                <a:ln>
                  <a:noFill/>
                </a:ln>
                <a:solidFill>
                  <a:srgbClr val="434343"/>
                </a:solidFill>
                <a:effectLst/>
                <a:uLnTx/>
                <a:uFillTx/>
                <a:latin typeface="Montserrat"/>
                <a:ea typeface="Montserrat SemiBold"/>
                <a:cs typeface="Montserrat SemiBold"/>
                <a:sym typeface="Montserrat SemiBold"/>
              </a:rPr>
              <a:t>eflect on it</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2600" b="0" i="0" u="none" strike="noStrike" kern="0" cap="none" spc="0" normalizeH="0" baseline="0" noProof="0">
                <a:ln>
                  <a:noFill/>
                </a:ln>
                <a:solidFill>
                  <a:srgbClr val="2A3990"/>
                </a:solidFill>
                <a:effectLst/>
                <a:uLnTx/>
                <a:uFillTx/>
                <a:latin typeface="Montserrat"/>
                <a:ea typeface="Montserrat"/>
                <a:cs typeface="Montserrat"/>
                <a:sym typeface="Montserrat"/>
              </a:rPr>
              <a:t>(Switzer, </a:t>
            </a:r>
            <a:r>
              <a:rPr kumimoji="0" lang="en-US" sz="2600" b="0" i="0" u="none" strike="noStrike" kern="0" cap="none" spc="0" normalizeH="0" baseline="0" noProof="0" err="1">
                <a:ln>
                  <a:noFill/>
                </a:ln>
                <a:solidFill>
                  <a:srgbClr val="2A3990"/>
                </a:solidFill>
                <a:effectLst/>
                <a:uLnTx/>
                <a:uFillTx/>
                <a:latin typeface="Montserrat"/>
                <a:ea typeface="Montserrat"/>
                <a:cs typeface="Montserrat"/>
                <a:sym typeface="Montserrat"/>
              </a:rPr>
              <a:t>Teuscher</a:t>
            </a:r>
            <a:r>
              <a:rPr kumimoji="0" lang="en-US" sz="2600" b="0" i="0" u="none" strike="noStrike" kern="0" cap="none" spc="0" normalizeH="0" baseline="0" noProof="0">
                <a:ln>
                  <a:noFill/>
                </a:ln>
                <a:solidFill>
                  <a:srgbClr val="2A3990"/>
                </a:solidFill>
                <a:effectLst/>
                <a:uLnTx/>
                <a:uFillTx/>
                <a:latin typeface="Montserrat"/>
                <a:ea typeface="Montserrat"/>
                <a:cs typeface="Montserrat"/>
                <a:sym typeface="Montserrat"/>
              </a:rPr>
              <a:t>, &amp; Siebert, 2015)</a:t>
            </a:r>
            <a:endPar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609585" marR="0" lvl="0" indent="-457189" algn="l" defTabSz="914400" rtl="0" eaLnBrk="1" fontAlgn="auto" latinLnBrk="0" hangingPunct="1">
              <a:lnSpc>
                <a:spcPct val="115000"/>
              </a:lnSpc>
              <a:spcBef>
                <a:spcPts val="1600"/>
              </a:spcBef>
              <a:spcAft>
                <a:spcPts val="0"/>
              </a:spcAft>
              <a:buClr>
                <a:srgbClr val="434343"/>
              </a:buClr>
              <a:buSzPts val="1800"/>
              <a:buFont typeface="Roboto"/>
              <a:buChar char="★"/>
              <a:tabLst/>
              <a:defRPr/>
            </a:pPr>
            <a:r>
              <a:rPr kumimoji="0" lang="en-US" sz="2600" b="1" i="0" u="none" strike="noStrike" kern="0" cap="none" spc="0" normalizeH="0" baseline="0" noProof="0">
                <a:ln>
                  <a:noFill/>
                </a:ln>
                <a:solidFill>
                  <a:srgbClr val="D23369"/>
                </a:solidFill>
                <a:effectLst/>
                <a:uLnTx/>
                <a:uFillTx/>
                <a:latin typeface="Montserrat"/>
                <a:ea typeface="Montserrat"/>
                <a:cs typeface="Montserrat"/>
                <a:sym typeface="Montserrat"/>
              </a:rPr>
              <a:t>See it—</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Students recognize essential practices in sample teacher videos (e.g., Anita Archer on </a:t>
            </a:r>
            <a:r>
              <a:rPr kumimoji="0" lang="en-US" sz="2600" b="0" i="0" u="sng" strike="noStrike" kern="0" cap="none" spc="0" normalizeH="0" baseline="0" noProof="0">
                <a:ln>
                  <a:noFill/>
                </a:ln>
                <a:solidFill>
                  <a:srgbClr val="F06292"/>
                </a:solidFill>
                <a:effectLst/>
                <a:uLnTx/>
                <a:uFillTx/>
                <a:latin typeface="Montserrat"/>
                <a:ea typeface="Montserrat"/>
                <a:cs typeface="Montserrat"/>
                <a:sym typeface="Montserrat"/>
                <a:hlinkClick r:id="rId2"/>
              </a:rPr>
              <a:t>www.explicitinstruction.org</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a:t>
            </a:r>
          </a:p>
          <a:p>
            <a:pPr marL="609585" marR="0" lvl="0" indent="-457189" algn="l" defTabSz="914400" rtl="0" eaLnBrk="1" fontAlgn="auto" latinLnBrk="0" hangingPunct="1">
              <a:lnSpc>
                <a:spcPct val="115000"/>
              </a:lnSpc>
              <a:spcBef>
                <a:spcPts val="0"/>
              </a:spcBef>
              <a:spcAft>
                <a:spcPts val="0"/>
              </a:spcAft>
              <a:buClr>
                <a:srgbClr val="434343"/>
              </a:buClr>
              <a:buSzPts val="1800"/>
              <a:buFont typeface="Roboto"/>
              <a:buChar char="★"/>
              <a:tabLst/>
              <a:defRPr/>
            </a:pPr>
            <a:r>
              <a:rPr kumimoji="0" lang="en-US" sz="2600" b="1" i="0" u="none" strike="noStrike" kern="0" cap="none" spc="0" normalizeH="0" baseline="0" noProof="0">
                <a:ln>
                  <a:noFill/>
                </a:ln>
                <a:solidFill>
                  <a:srgbClr val="D23369"/>
                </a:solidFill>
                <a:effectLst/>
                <a:uLnTx/>
                <a:uFillTx/>
                <a:latin typeface="Montserrat"/>
                <a:ea typeface="Montserrat"/>
                <a:cs typeface="Montserrat"/>
                <a:sym typeface="Montserrat"/>
              </a:rPr>
              <a:t>Try it—</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Students self-record their own application of an instructional practice</a:t>
            </a:r>
          </a:p>
          <a:p>
            <a:pPr marL="609585" marR="0" lvl="0" indent="-457189" algn="l" defTabSz="914400" rtl="0" eaLnBrk="1" fontAlgn="auto" latinLnBrk="0" hangingPunct="1">
              <a:lnSpc>
                <a:spcPct val="115000"/>
              </a:lnSpc>
              <a:spcBef>
                <a:spcPts val="0"/>
              </a:spcBef>
              <a:spcAft>
                <a:spcPts val="0"/>
              </a:spcAft>
              <a:buClr>
                <a:srgbClr val="434343"/>
              </a:buClr>
              <a:buSzPts val="1800"/>
              <a:buFont typeface="Roboto"/>
              <a:buChar char="★"/>
              <a:tabLst/>
              <a:defRPr/>
            </a:pPr>
            <a:r>
              <a:rPr kumimoji="0" lang="en-US" sz="2600" b="1" i="0" u="none" strike="noStrike" kern="0" cap="none" spc="0" normalizeH="0" baseline="0" noProof="0">
                <a:ln>
                  <a:noFill/>
                </a:ln>
                <a:solidFill>
                  <a:srgbClr val="D23369"/>
                </a:solidFill>
                <a:effectLst/>
                <a:uLnTx/>
                <a:uFillTx/>
                <a:latin typeface="Montserrat"/>
                <a:ea typeface="Montserrat"/>
                <a:cs typeface="Montserrat"/>
                <a:sym typeface="Montserrat"/>
              </a:rPr>
              <a:t>Reflect on it—</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Students use video, tags, and annotations to support their reflection</a:t>
            </a:r>
          </a:p>
        </p:txBody>
      </p:sp>
    </p:spTree>
    <p:extLst>
      <p:ext uri="{BB962C8B-B14F-4D97-AF65-F5344CB8AC3E}">
        <p14:creationId xmlns:p14="http://schemas.microsoft.com/office/powerpoint/2010/main" val="105678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9CB5-3A3F-4F8E-9ED1-C3B442EAF885}"/>
              </a:ext>
            </a:extLst>
          </p:cNvPr>
          <p:cNvSpPr>
            <a:spLocks noGrp="1"/>
          </p:cNvSpPr>
          <p:nvPr>
            <p:ph type="title"/>
          </p:nvPr>
        </p:nvSpPr>
        <p:spPr/>
        <p:txBody>
          <a:bodyPr/>
          <a:lstStyle/>
          <a:p>
            <a:r>
              <a:rPr lang="en" b="1">
                <a:ea typeface="Montserrat"/>
                <a:cs typeface="Montserrat"/>
                <a:sym typeface="Montserrat"/>
              </a:rPr>
              <a:t>Strategies to Set the Stage for </a:t>
            </a:r>
            <a:r>
              <a:rPr lang="en" b="1">
                <a:solidFill>
                  <a:schemeClr val="accent4"/>
                </a:solidFill>
                <a:ea typeface="Montserrat SemiBold"/>
                <a:cs typeface="Montserrat SemiBold"/>
                <a:sym typeface="Montserrat SemiBold"/>
              </a:rPr>
              <a:t>STaR</a:t>
            </a:r>
            <a:r>
              <a:rPr lang="en" b="1">
                <a:ea typeface="Montserrat SemiBold"/>
                <a:cs typeface="Montserrat SemiBold"/>
                <a:sym typeface="Montserrat SemiBold"/>
              </a:rPr>
              <a:t> Framework</a:t>
            </a:r>
            <a:endParaRPr lang="en-US"/>
          </a:p>
        </p:txBody>
      </p:sp>
      <p:sp>
        <p:nvSpPr>
          <p:cNvPr id="3" name="Text Placeholder 2">
            <a:extLst>
              <a:ext uri="{FF2B5EF4-FFF2-40B4-BE49-F238E27FC236}">
                <a16:creationId xmlns:a16="http://schemas.microsoft.com/office/drawing/2014/main" id="{7AD6763C-1F83-4456-86A8-F6959A889C46}"/>
              </a:ext>
            </a:extLst>
          </p:cNvPr>
          <p:cNvSpPr>
            <a:spLocks noGrp="1"/>
          </p:cNvSpPr>
          <p:nvPr>
            <p:ph type="body" idx="1"/>
          </p:nvPr>
        </p:nvSpPr>
        <p:spPr>
          <a:xfrm>
            <a:off x="415600" y="1203000"/>
            <a:ext cx="11360800" cy="4452000"/>
          </a:xfrm>
        </p:spPr>
        <p:txBody>
          <a:bodyPr/>
          <a:lstStyle/>
          <a:p>
            <a:pPr marL="0" marR="0" lvl="0" indent="0" algn="l" defTabSz="914400" rtl="0" eaLnBrk="1" fontAlgn="auto" latinLnBrk="0" hangingPunct="1">
              <a:lnSpc>
                <a:spcPct val="100000"/>
              </a:lnSpc>
              <a:spcBef>
                <a:spcPts val="0"/>
              </a:spcBef>
              <a:spcAft>
                <a:spcPts val="0"/>
              </a:spcAft>
              <a:buClr>
                <a:srgbClr val="434343"/>
              </a:buClr>
              <a:buSzPts val="1800"/>
              <a:buFont typeface="Roboto"/>
              <a:buNone/>
              <a:tabLst/>
              <a:defRPr/>
            </a:pPr>
            <a:endParaRPr kumimoji="0" lang="en-US" sz="24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609585" marR="0" lvl="0" indent="-457189" algn="l" defTabSz="914400" rtl="0" eaLnBrk="1" fontAlgn="auto" latinLnBrk="0" hangingPunct="1">
              <a:lnSpc>
                <a:spcPct val="100000"/>
              </a:lnSpc>
              <a:spcBef>
                <a:spcPts val="0"/>
              </a:spcBef>
              <a:spcAft>
                <a:spcPts val="0"/>
              </a:spcAft>
              <a:buClr>
                <a:srgbClr val="434343"/>
              </a:buClr>
              <a:buSzPts val="1800"/>
              <a:buFont typeface="Montserrat"/>
              <a:buChar char="★"/>
              <a:tabLst/>
              <a:defRPr/>
            </a:pP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Provide </a:t>
            </a:r>
            <a:r>
              <a:rPr kumimoji="0" lang="en-US" sz="2600" b="1" i="0" u="none" strike="noStrike" kern="0" cap="none" spc="0" normalizeH="0" baseline="0" noProof="0">
                <a:ln>
                  <a:noFill/>
                </a:ln>
                <a:solidFill>
                  <a:srgbClr val="F06292"/>
                </a:solidFill>
                <a:effectLst/>
                <a:uLnTx/>
                <a:uFillTx/>
                <a:latin typeface="Montserrat"/>
                <a:ea typeface="Montserrat"/>
                <a:cs typeface="Montserrat"/>
                <a:sym typeface="Montserrat"/>
              </a:rPr>
              <a:t>exemplars</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 of high quality vs. low quality annotations</a:t>
            </a:r>
          </a:p>
          <a:p>
            <a:pPr marL="0" marR="0" lvl="0" indent="0" algn="l" defTabSz="914400" rtl="0" eaLnBrk="1" fontAlgn="auto" latinLnBrk="0" hangingPunct="1">
              <a:lnSpc>
                <a:spcPct val="100000"/>
              </a:lnSpc>
              <a:spcBef>
                <a:spcPts val="0"/>
              </a:spcBef>
              <a:spcAft>
                <a:spcPts val="0"/>
              </a:spcAft>
              <a:buClr>
                <a:srgbClr val="434343"/>
              </a:buClr>
              <a:buSzPts val="1800"/>
              <a:buFont typeface="Roboto"/>
              <a:buNone/>
              <a:tabLst/>
              <a:defRPr/>
            </a:pPr>
            <a:endPar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609585" marR="0" lvl="0" indent="-457189" algn="l" defTabSz="914400" rtl="0" eaLnBrk="1" fontAlgn="auto" latinLnBrk="0" hangingPunct="1">
              <a:lnSpc>
                <a:spcPct val="100000"/>
              </a:lnSpc>
              <a:spcBef>
                <a:spcPts val="0"/>
              </a:spcBef>
              <a:spcAft>
                <a:spcPts val="0"/>
              </a:spcAft>
              <a:buClr>
                <a:srgbClr val="434343"/>
              </a:buClr>
              <a:buSzPts val="1800"/>
              <a:buFont typeface="Montserrat"/>
              <a:buChar char="★"/>
              <a:tabLst/>
              <a:defRPr/>
            </a:pP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Select videos with </a:t>
            </a:r>
            <a:r>
              <a:rPr kumimoji="0" lang="en-US" sz="2600" b="1" i="0" u="none" strike="noStrike" kern="0" cap="none" spc="0" normalizeH="0" baseline="0" noProof="0">
                <a:ln>
                  <a:noFill/>
                </a:ln>
                <a:solidFill>
                  <a:srgbClr val="F06292"/>
                </a:solidFill>
                <a:effectLst/>
                <a:uLnTx/>
                <a:uFillTx/>
                <a:latin typeface="Montserrat"/>
                <a:ea typeface="Montserrat"/>
                <a:cs typeface="Montserrat"/>
                <a:sym typeface="Montserrat"/>
              </a:rPr>
              <a:t>many opportunities</a:t>
            </a:r>
            <a:r>
              <a:rPr kumimoji="0" lang="en-US" sz="2600" b="1" i="0"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to see target skills</a:t>
            </a:r>
          </a:p>
          <a:p>
            <a:pPr marL="609585" marR="0" lvl="0" indent="0" algn="l" defTabSz="914400" rtl="0" eaLnBrk="1" fontAlgn="auto" latinLnBrk="0" hangingPunct="1">
              <a:lnSpc>
                <a:spcPct val="100000"/>
              </a:lnSpc>
              <a:spcBef>
                <a:spcPts val="0"/>
              </a:spcBef>
              <a:spcAft>
                <a:spcPts val="0"/>
              </a:spcAft>
              <a:buClr>
                <a:srgbClr val="434343"/>
              </a:buClr>
              <a:buSzPts val="1800"/>
              <a:buFont typeface="Roboto"/>
              <a:buNone/>
              <a:tabLst/>
              <a:defRPr/>
            </a:pPr>
            <a:endPar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609585" marR="0" lvl="0" indent="-457189" algn="l" defTabSz="914400" rtl="0" eaLnBrk="1" fontAlgn="auto" latinLnBrk="0" hangingPunct="1">
              <a:lnSpc>
                <a:spcPct val="100000"/>
              </a:lnSpc>
              <a:spcBef>
                <a:spcPts val="0"/>
              </a:spcBef>
              <a:spcAft>
                <a:spcPts val="0"/>
              </a:spcAft>
              <a:buClr>
                <a:srgbClr val="434343"/>
              </a:buClr>
              <a:buSzPts val="1800"/>
              <a:buFont typeface="Montserrat"/>
              <a:buChar char="★"/>
              <a:tabLst/>
              <a:defRPr/>
            </a:pP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Reinforce expectation for both </a:t>
            </a:r>
            <a:r>
              <a:rPr kumimoji="0" lang="en-US" sz="2600" b="1" i="0" u="none" strike="noStrike" kern="0" cap="none" spc="0" normalizeH="0" baseline="0" noProof="0">
                <a:ln>
                  <a:noFill/>
                </a:ln>
                <a:solidFill>
                  <a:srgbClr val="F06292"/>
                </a:solidFill>
                <a:effectLst/>
                <a:uLnTx/>
                <a:uFillTx/>
                <a:latin typeface="Montserrat"/>
                <a:ea typeface="Montserrat"/>
                <a:cs typeface="Montserrat"/>
                <a:sym typeface="Montserrat"/>
              </a:rPr>
              <a:t>description</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2600" b="0" i="1" u="none" strike="noStrike" kern="0" cap="none" spc="0" normalizeH="0" baseline="0" noProof="0">
                <a:ln>
                  <a:noFill/>
                </a:ln>
                <a:solidFill>
                  <a:srgbClr val="434343"/>
                </a:solidFill>
                <a:effectLst/>
                <a:uLnTx/>
                <a:uFillTx/>
                <a:latin typeface="Montserrat"/>
                <a:ea typeface="Montserrat"/>
                <a:cs typeface="Montserrat"/>
                <a:sym typeface="Montserrat"/>
              </a:rPr>
              <a:t>and</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 </a:t>
            </a:r>
            <a:r>
              <a:rPr kumimoji="0" lang="en-US" sz="2600" b="1" i="0" u="none" strike="noStrike" kern="0" cap="none" spc="0" normalizeH="0" baseline="0" noProof="0">
                <a:ln>
                  <a:noFill/>
                </a:ln>
                <a:solidFill>
                  <a:srgbClr val="F06292"/>
                </a:solidFill>
                <a:effectLst/>
                <a:uLnTx/>
                <a:uFillTx/>
                <a:latin typeface="Montserrat"/>
                <a:ea typeface="Montserrat"/>
                <a:cs typeface="Montserrat"/>
                <a:sym typeface="Montserrat"/>
              </a:rPr>
              <a:t>evaluation </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within annotations</a:t>
            </a:r>
          </a:p>
          <a:p>
            <a:pPr marL="609585" marR="0" lvl="0" indent="0" algn="l" defTabSz="914400" rtl="0" eaLnBrk="1" fontAlgn="auto" latinLnBrk="0" hangingPunct="1">
              <a:lnSpc>
                <a:spcPct val="100000"/>
              </a:lnSpc>
              <a:spcBef>
                <a:spcPts val="0"/>
              </a:spcBef>
              <a:spcAft>
                <a:spcPts val="0"/>
              </a:spcAft>
              <a:buClr>
                <a:srgbClr val="434343"/>
              </a:buClr>
              <a:buSzPts val="1800"/>
              <a:buFont typeface="Roboto"/>
              <a:buNone/>
              <a:tabLst/>
              <a:defRPr/>
            </a:pPr>
            <a:endPar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609585" marR="0" lvl="0" indent="-457189" algn="l" defTabSz="914400" rtl="0" eaLnBrk="1" fontAlgn="auto" latinLnBrk="0" hangingPunct="1">
              <a:lnSpc>
                <a:spcPct val="100000"/>
              </a:lnSpc>
              <a:spcBef>
                <a:spcPts val="0"/>
              </a:spcBef>
              <a:spcAft>
                <a:spcPts val="0"/>
              </a:spcAft>
              <a:buClr>
                <a:srgbClr val="434343"/>
              </a:buClr>
              <a:buSzPts val="1800"/>
              <a:buFont typeface="Montserrat"/>
              <a:buChar char="★"/>
              <a:tabLst/>
              <a:defRPr/>
            </a:pP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Enable candidates to view </a:t>
            </a:r>
            <a:r>
              <a:rPr kumimoji="0" lang="en-US" sz="2600" b="1" i="0" u="none" strike="noStrike" kern="0" cap="none" spc="0" normalizeH="0" baseline="0" noProof="0">
                <a:ln>
                  <a:noFill/>
                </a:ln>
                <a:solidFill>
                  <a:srgbClr val="F06292"/>
                </a:solidFill>
                <a:effectLst/>
                <a:uLnTx/>
                <a:uFillTx/>
                <a:latin typeface="Montserrat"/>
                <a:ea typeface="Montserrat"/>
                <a:cs typeface="Montserrat"/>
                <a:sym typeface="Montserrat"/>
              </a:rPr>
              <a:t>trends</a:t>
            </a:r>
            <a:r>
              <a:rPr kumimoji="0" lang="en-US" sz="2600" b="0" i="0" u="none" strike="noStrike" kern="0" cap="none" spc="0" normalizeH="0" baseline="0" noProof="0">
                <a:ln>
                  <a:noFill/>
                </a:ln>
                <a:solidFill>
                  <a:srgbClr val="434343"/>
                </a:solidFill>
                <a:effectLst/>
                <a:uLnTx/>
                <a:uFillTx/>
                <a:latin typeface="Montserrat"/>
                <a:ea typeface="Montserrat"/>
                <a:cs typeface="Montserrat"/>
                <a:sym typeface="Montserrat"/>
              </a:rPr>
              <a:t> across annotations</a:t>
            </a:r>
          </a:p>
        </p:txBody>
      </p:sp>
    </p:spTree>
    <p:extLst>
      <p:ext uri="{BB962C8B-B14F-4D97-AF65-F5344CB8AC3E}">
        <p14:creationId xmlns:p14="http://schemas.microsoft.com/office/powerpoint/2010/main" val="2507753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909233" y="121767"/>
            <a:ext cx="10709600" cy="1450800"/>
          </a:xfrm>
          <a:prstGeom prst="rect">
            <a:avLst/>
          </a:prstGeom>
        </p:spPr>
        <p:txBody>
          <a:bodyPr spcFirstLastPara="1" wrap="square" lIns="121900" tIns="121900" rIns="121900" bIns="121900" anchor="ctr" anchorCtr="0">
            <a:noAutofit/>
          </a:bodyPr>
          <a:lstStyle/>
          <a:p>
            <a:pPr algn="ctr"/>
            <a:r>
              <a:rPr lang="en" sz="4800" b="1">
                <a:solidFill>
                  <a:schemeClr val="dk1"/>
                </a:solidFill>
              </a:rPr>
              <a:t>Helping Candidates “</a:t>
            </a:r>
            <a:r>
              <a:rPr lang="en" sz="4800" b="1" u="sng">
                <a:solidFill>
                  <a:srgbClr val="FFFFFF"/>
                </a:solidFill>
              </a:rPr>
              <a:t>S</a:t>
            </a:r>
            <a:r>
              <a:rPr lang="en" sz="4800" b="1">
                <a:solidFill>
                  <a:srgbClr val="FFFFFF"/>
                </a:solidFill>
              </a:rPr>
              <a:t>ee it</a:t>
            </a:r>
            <a:r>
              <a:rPr lang="en" sz="4800" b="1">
                <a:solidFill>
                  <a:schemeClr val="dk1"/>
                </a:solidFill>
              </a:rPr>
              <a:t>” </a:t>
            </a:r>
            <a:endParaRPr sz="4800" b="1">
              <a:solidFill>
                <a:schemeClr val="dk1"/>
              </a:solidFill>
            </a:endParaRPr>
          </a:p>
        </p:txBody>
      </p:sp>
      <p:sp>
        <p:nvSpPr>
          <p:cNvPr id="184" name="Google Shape;184;p26"/>
          <p:cNvSpPr txBox="1"/>
          <p:nvPr/>
        </p:nvSpPr>
        <p:spPr>
          <a:xfrm>
            <a:off x="323600" y="1146628"/>
            <a:ext cx="11544800" cy="5336400"/>
          </a:xfrm>
          <a:prstGeom prst="rect">
            <a:avLst/>
          </a:prstGeom>
          <a:noFill/>
          <a:ln>
            <a:noFill/>
          </a:ln>
        </p:spPr>
        <p:txBody>
          <a:bodyPr spcFirstLastPara="1" wrap="square" lIns="121900" tIns="121900" rIns="121900" bIns="121900" anchor="t" anchorCtr="0">
            <a:noAutofit/>
          </a:bodyPr>
          <a:lstStyle/>
          <a:p>
            <a:pPr defTabSz="1219170" fontAlgn="auto">
              <a:lnSpc>
                <a:spcPct val="115000"/>
              </a:lnSpc>
              <a:spcBef>
                <a:spcPts val="1600"/>
              </a:spcBef>
              <a:spcAft>
                <a:spcPts val="0"/>
              </a:spcAft>
              <a:buClr>
                <a:srgbClr val="000000"/>
              </a:buClr>
            </a:pPr>
            <a:r>
              <a:rPr lang="en" sz="2667" b="1" kern="0">
                <a:solidFill>
                  <a:srgbClr val="FFFFFF"/>
                </a:solidFill>
                <a:latin typeface="Montserrat"/>
                <a:ea typeface="Montserrat"/>
                <a:cs typeface="Montserrat"/>
                <a:sym typeface="Montserrat"/>
              </a:rPr>
              <a:t>Clarify focus through general prompts for candidates:</a:t>
            </a:r>
            <a:endParaRPr sz="2667" b="1" kern="0">
              <a:solidFill>
                <a:srgbClr val="FFFFFF"/>
              </a:solidFill>
              <a:latin typeface="Montserrat"/>
              <a:ea typeface="Montserrat"/>
              <a:cs typeface="Montserrat"/>
              <a:sym typeface="Montserrat"/>
            </a:endParaRPr>
          </a:p>
          <a:p>
            <a:pPr marL="609585" indent="-474121" defTabSz="1219170" fontAlgn="auto">
              <a:lnSpc>
                <a:spcPct val="115000"/>
              </a:lnSpc>
              <a:spcBef>
                <a:spcPts val="1600"/>
              </a:spcBef>
              <a:spcAft>
                <a:spcPts val="0"/>
              </a:spcAft>
              <a:buClr>
                <a:srgbClr val="FFFFFF"/>
              </a:buClr>
              <a:buSzPts val="2000"/>
              <a:buFont typeface="Montserrat"/>
              <a:buChar char="●"/>
            </a:pPr>
            <a:r>
              <a:rPr lang="en" sz="2667" kern="0">
                <a:solidFill>
                  <a:srgbClr val="FFFFFF"/>
                </a:solidFill>
                <a:latin typeface="Montserrat"/>
                <a:ea typeface="Montserrat"/>
                <a:cs typeface="Montserrat"/>
                <a:sym typeface="Montserrat"/>
              </a:rPr>
              <a:t>Annotate each moment of every tag</a:t>
            </a:r>
            <a:endParaRPr sz="2667" kern="0">
              <a:solidFill>
                <a:srgbClr val="FFFFFF"/>
              </a:solidFill>
              <a:latin typeface="Montserrat"/>
              <a:ea typeface="Montserrat"/>
              <a:cs typeface="Montserrat"/>
              <a:sym typeface="Montserrat"/>
            </a:endParaRPr>
          </a:p>
          <a:p>
            <a:pPr marL="609585" indent="-474121" defTabSz="1219170" fontAlgn="auto">
              <a:lnSpc>
                <a:spcPct val="115000"/>
              </a:lnSpc>
              <a:spcBef>
                <a:spcPts val="0"/>
              </a:spcBef>
              <a:spcAft>
                <a:spcPts val="0"/>
              </a:spcAft>
              <a:buClr>
                <a:srgbClr val="FFFFFF"/>
              </a:buClr>
              <a:buSzPts val="2000"/>
              <a:buFont typeface="Montserrat"/>
              <a:buChar char="●"/>
            </a:pPr>
            <a:r>
              <a:rPr lang="en" sz="2667" kern="0">
                <a:solidFill>
                  <a:srgbClr val="FFFFFF"/>
                </a:solidFill>
                <a:latin typeface="Montserrat"/>
                <a:ea typeface="Montserrat"/>
                <a:cs typeface="Montserrat"/>
                <a:sym typeface="Montserrat"/>
              </a:rPr>
              <a:t>Identify presence/absence of effective teaching strategies</a:t>
            </a:r>
            <a:endParaRPr sz="2667" kern="0">
              <a:solidFill>
                <a:srgbClr val="FFFFFF"/>
              </a:solidFill>
              <a:latin typeface="Montserrat"/>
              <a:ea typeface="Montserrat"/>
              <a:cs typeface="Montserrat"/>
              <a:sym typeface="Montserrat"/>
            </a:endParaRPr>
          </a:p>
          <a:p>
            <a:pPr marL="609585" indent="-474121" defTabSz="1219170" fontAlgn="auto">
              <a:lnSpc>
                <a:spcPct val="115000"/>
              </a:lnSpc>
              <a:spcBef>
                <a:spcPts val="0"/>
              </a:spcBef>
              <a:spcAft>
                <a:spcPts val="0"/>
              </a:spcAft>
              <a:buClr>
                <a:srgbClr val="FFFFFF"/>
              </a:buClr>
              <a:buSzPts val="2000"/>
              <a:buFont typeface="Montserrat"/>
              <a:buChar char="●"/>
            </a:pPr>
            <a:r>
              <a:rPr lang="en" sz="2667" kern="0">
                <a:solidFill>
                  <a:srgbClr val="FFFFFF"/>
                </a:solidFill>
                <a:latin typeface="Montserrat"/>
                <a:ea typeface="Montserrat"/>
                <a:cs typeface="Montserrat"/>
                <a:sym typeface="Montserrat"/>
              </a:rPr>
              <a:t>Support statements by citing relevant supporting research </a:t>
            </a:r>
            <a:endParaRPr sz="2667"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r>
              <a:rPr lang="en" sz="2667" b="1" kern="0">
                <a:solidFill>
                  <a:srgbClr val="FFFFFF"/>
                </a:solidFill>
                <a:latin typeface="Montserrat"/>
                <a:ea typeface="Montserrat"/>
                <a:cs typeface="Montserrat"/>
                <a:sym typeface="Montserrat"/>
              </a:rPr>
              <a:t>Flexibility:</a:t>
            </a:r>
            <a:endParaRPr sz="2667" kern="0">
              <a:solidFill>
                <a:srgbClr val="FFFFFF"/>
              </a:solidFill>
              <a:latin typeface="Montserrat"/>
              <a:ea typeface="Montserrat"/>
              <a:cs typeface="Montserrat"/>
              <a:sym typeface="Montserrat"/>
            </a:endParaRPr>
          </a:p>
          <a:p>
            <a:pPr marL="609585" indent="-474121" defTabSz="1219170" fontAlgn="auto">
              <a:lnSpc>
                <a:spcPct val="115000"/>
              </a:lnSpc>
              <a:spcBef>
                <a:spcPts val="1600"/>
              </a:spcBef>
              <a:spcAft>
                <a:spcPts val="0"/>
              </a:spcAft>
              <a:buClr>
                <a:srgbClr val="FFFFFF"/>
              </a:buClr>
              <a:buSzPts val="2000"/>
              <a:buFont typeface="Montserrat"/>
              <a:buChar char="●"/>
            </a:pPr>
            <a:r>
              <a:rPr lang="en" sz="2667" kern="0">
                <a:solidFill>
                  <a:srgbClr val="FFFFFF"/>
                </a:solidFill>
                <a:latin typeface="Montserrat"/>
                <a:ea typeface="Montserrat"/>
                <a:cs typeface="Montserrat"/>
                <a:sym typeface="Montserrat"/>
              </a:rPr>
              <a:t>Indicate a </a:t>
            </a:r>
            <a:r>
              <a:rPr lang="en" sz="2667" i="1" kern="0">
                <a:solidFill>
                  <a:srgbClr val="FFFFFF"/>
                </a:solidFill>
                <a:latin typeface="Montserrat"/>
                <a:ea typeface="Montserrat"/>
                <a:cs typeface="Montserrat"/>
                <a:sym typeface="Montserrat"/>
              </a:rPr>
              <a:t>minimum</a:t>
            </a:r>
            <a:r>
              <a:rPr lang="en" sz="2667" kern="0">
                <a:solidFill>
                  <a:srgbClr val="FFFFFF"/>
                </a:solidFill>
                <a:latin typeface="Montserrat"/>
                <a:ea typeface="Montserrat"/>
                <a:cs typeface="Montserrat"/>
                <a:sym typeface="Montserrat"/>
              </a:rPr>
              <a:t> number of tags to guide students</a:t>
            </a:r>
            <a:endParaRPr sz="2667"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r>
              <a:rPr lang="en" sz="2667" b="1" kern="0">
                <a:solidFill>
                  <a:srgbClr val="FFFFFF"/>
                </a:solidFill>
                <a:latin typeface="Montserrat"/>
                <a:ea typeface="Montserrat"/>
                <a:cs typeface="Montserrat"/>
                <a:sym typeface="Montserrat"/>
              </a:rPr>
              <a:t>Feedback within Vosaic:</a:t>
            </a:r>
            <a:endParaRPr sz="2667" kern="0">
              <a:solidFill>
                <a:srgbClr val="FFFFFF"/>
              </a:solidFill>
              <a:latin typeface="Montserrat"/>
              <a:ea typeface="Montserrat"/>
              <a:cs typeface="Montserrat"/>
              <a:sym typeface="Montserrat"/>
            </a:endParaRPr>
          </a:p>
          <a:p>
            <a:pPr marL="609585" indent="-474121" defTabSz="1219170" fontAlgn="auto">
              <a:lnSpc>
                <a:spcPct val="115000"/>
              </a:lnSpc>
              <a:spcBef>
                <a:spcPts val="1600"/>
              </a:spcBef>
              <a:spcAft>
                <a:spcPts val="0"/>
              </a:spcAft>
              <a:buClr>
                <a:srgbClr val="FFFFFF"/>
              </a:buClr>
              <a:buSzPts val="2000"/>
              <a:buFont typeface="Montserrat"/>
              <a:buChar char="●"/>
            </a:pPr>
            <a:r>
              <a:rPr lang="en" sz="2667" kern="0">
                <a:solidFill>
                  <a:srgbClr val="FFFFFF"/>
                </a:solidFill>
                <a:latin typeface="Montserrat"/>
                <a:ea typeface="Montserrat"/>
                <a:cs typeface="Montserrat"/>
                <a:sym typeface="Montserrat"/>
              </a:rPr>
              <a:t>Address both the </a:t>
            </a:r>
            <a:r>
              <a:rPr lang="en" sz="2667" i="1" kern="0">
                <a:solidFill>
                  <a:srgbClr val="FFFFFF"/>
                </a:solidFill>
                <a:latin typeface="Montserrat"/>
                <a:ea typeface="Montserrat"/>
                <a:cs typeface="Montserrat"/>
                <a:sym typeface="Montserrat"/>
              </a:rPr>
              <a:t>focus</a:t>
            </a:r>
            <a:r>
              <a:rPr lang="en" sz="2667" kern="0">
                <a:solidFill>
                  <a:srgbClr val="FFFFFF"/>
                </a:solidFill>
                <a:latin typeface="Montserrat"/>
                <a:ea typeface="Montserrat"/>
                <a:cs typeface="Montserrat"/>
                <a:sym typeface="Montserrat"/>
              </a:rPr>
              <a:t> and </a:t>
            </a:r>
            <a:r>
              <a:rPr lang="en" sz="2667" i="1" kern="0">
                <a:solidFill>
                  <a:srgbClr val="FFFFFF"/>
                </a:solidFill>
                <a:latin typeface="Montserrat"/>
                <a:ea typeface="Montserrat"/>
                <a:cs typeface="Montserrat"/>
                <a:sym typeface="Montserrat"/>
              </a:rPr>
              <a:t>quality</a:t>
            </a:r>
            <a:r>
              <a:rPr lang="en" sz="2667" kern="0">
                <a:solidFill>
                  <a:srgbClr val="FFFFFF"/>
                </a:solidFill>
                <a:latin typeface="Montserrat"/>
                <a:ea typeface="Montserrat"/>
                <a:cs typeface="Montserrat"/>
                <a:sym typeface="Montserrat"/>
              </a:rPr>
              <a:t> of the annotations.</a:t>
            </a:r>
            <a:endParaRPr sz="2667" kern="0">
              <a:solidFill>
                <a:srgbClr val="FFFFF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E33809-0F49-4F4F-9A12-7DC250F50480}"/>
              </a:ext>
            </a:extLst>
          </p:cNvPr>
          <p:cNvSpPr>
            <a:spLocks noGrp="1"/>
          </p:cNvSpPr>
          <p:nvPr>
            <p:ph type="title"/>
          </p:nvPr>
        </p:nvSpPr>
        <p:spPr/>
        <p:txBody>
          <a:bodyPr/>
          <a:lstStyle/>
          <a:p>
            <a:r>
              <a:rPr lang="en-US"/>
              <a:t>Agenda</a:t>
            </a:r>
          </a:p>
        </p:txBody>
      </p:sp>
      <p:sp>
        <p:nvSpPr>
          <p:cNvPr id="8" name="Content Placeholder 7">
            <a:extLst>
              <a:ext uri="{FF2B5EF4-FFF2-40B4-BE49-F238E27FC236}">
                <a16:creationId xmlns:a16="http://schemas.microsoft.com/office/drawing/2014/main" id="{496EB033-37ED-4A07-A04D-E85AA4391BF1}"/>
              </a:ext>
            </a:extLst>
          </p:cNvPr>
          <p:cNvSpPr>
            <a:spLocks noGrp="1"/>
          </p:cNvSpPr>
          <p:nvPr>
            <p:ph sz="quarter" idx="15"/>
          </p:nvPr>
        </p:nvSpPr>
        <p:spPr/>
        <p:txBody>
          <a:bodyPr/>
          <a:lstStyle/>
          <a:p>
            <a:r>
              <a:rPr lang="en-US"/>
              <a:t>Practice-based opportunities for teacher candidates (30 min) </a:t>
            </a:r>
          </a:p>
          <a:p>
            <a:r>
              <a:rPr lang="en-US"/>
              <a:t>Video-enhanced performance feedback (15 min)</a:t>
            </a:r>
          </a:p>
          <a:p>
            <a:r>
              <a:rPr lang="en-US"/>
              <a:t>Q&amp;A (10 min)</a:t>
            </a:r>
          </a:p>
          <a:p>
            <a:r>
              <a:rPr lang="en-US"/>
              <a:t>Closing (5 min)</a:t>
            </a:r>
          </a:p>
          <a:p>
            <a:endParaRPr lang="en-US"/>
          </a:p>
          <a:p>
            <a:endParaRPr lang="en-US"/>
          </a:p>
        </p:txBody>
      </p:sp>
      <p:sp>
        <p:nvSpPr>
          <p:cNvPr id="5" name="Slide Number Placeholder 4">
            <a:extLst>
              <a:ext uri="{FF2B5EF4-FFF2-40B4-BE49-F238E27FC236}">
                <a16:creationId xmlns:a16="http://schemas.microsoft.com/office/drawing/2014/main" id="{7334F731-C0C5-4A2C-B339-501D978BE9A7}"/>
              </a:ext>
            </a:extLst>
          </p:cNvPr>
          <p:cNvSpPr>
            <a:spLocks noGrp="1"/>
          </p:cNvSpPr>
          <p:nvPr>
            <p:ph type="sldNum" sz="quarter" idx="14"/>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2673897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 name="Title 1" hidden="1">
            <a:extLst>
              <a:ext uri="{FF2B5EF4-FFF2-40B4-BE49-F238E27FC236}">
                <a16:creationId xmlns:a16="http://schemas.microsoft.com/office/drawing/2014/main" id="{7BD019CB-93A3-46FB-A23E-B0F86BB0E801}"/>
              </a:ext>
            </a:extLst>
          </p:cNvPr>
          <p:cNvSpPr>
            <a:spLocks noGrp="1"/>
          </p:cNvSpPr>
          <p:nvPr>
            <p:ph type="title" idx="4294967295"/>
          </p:nvPr>
        </p:nvSpPr>
        <p:spPr/>
        <p:txBody>
          <a:bodyPr/>
          <a:lstStyle/>
          <a:p>
            <a:r>
              <a:rPr lang="en-US"/>
              <a:t>Watch,</a:t>
            </a:r>
            <a:r>
              <a:rPr lang="en-US" baseline="0"/>
              <a:t> discuss, and analyze videos without Vosaic</a:t>
            </a:r>
            <a:endParaRPr lang="en-US"/>
          </a:p>
        </p:txBody>
      </p:sp>
      <p:pic>
        <p:nvPicPr>
          <p:cNvPr id="190" name="Google Shape;190;p27" descr="Screenshot of an Anita Archer video from the explicit instruction website."/>
          <p:cNvPicPr preferRelativeResize="0"/>
          <p:nvPr/>
        </p:nvPicPr>
        <p:blipFill>
          <a:blip r:embed="rId3">
            <a:alphaModFix/>
          </a:blip>
          <a:stretch>
            <a:fillRect/>
          </a:stretch>
        </p:blipFill>
        <p:spPr>
          <a:xfrm>
            <a:off x="203201" y="203200"/>
            <a:ext cx="10062500" cy="5650133"/>
          </a:xfrm>
          <a:prstGeom prst="rect">
            <a:avLst/>
          </a:prstGeom>
          <a:noFill/>
          <a:ln>
            <a:noFill/>
          </a:ln>
        </p:spPr>
      </p:pic>
      <p:sp>
        <p:nvSpPr>
          <p:cNvPr id="189" name="Google Shape;189;p27">
            <a:extLst>
              <a:ext uri="{C183D7F6-B498-43B3-948B-1728B52AA6E4}">
                <adec:decorative xmlns:adec="http://schemas.microsoft.com/office/drawing/2017/decorative" val="1"/>
              </a:ext>
            </a:extLst>
          </p:cNvPr>
          <p:cNvSpPr txBox="1">
            <a:spLocks noGrp="1"/>
          </p:cNvSpPr>
          <p:nvPr>
            <p:ph type="body" idx="1"/>
          </p:nvPr>
        </p:nvSpPr>
        <p:spPr>
          <a:xfrm>
            <a:off x="1730669" y="5853335"/>
            <a:ext cx="6430333" cy="798400"/>
          </a:xfrm>
          <a:prstGeom prst="rect">
            <a:avLst/>
          </a:prstGeom>
        </p:spPr>
        <p:txBody>
          <a:bodyPr spcFirstLastPara="1" wrap="square" lIns="121900" tIns="121900" rIns="121900" bIns="121900" anchor="ctr" anchorCtr="0">
            <a:noAutofit/>
          </a:bodyPr>
          <a:lstStyle/>
          <a:p>
            <a:pPr marL="0" indent="0"/>
            <a:r>
              <a:rPr lang="en" sz="2000" b="1"/>
              <a:t>Watch, discuss, and analyze videos without Vosaic</a:t>
            </a:r>
            <a:endParaRPr sz="2000" b="1"/>
          </a:p>
        </p:txBody>
      </p:sp>
      <p:pic>
        <p:nvPicPr>
          <p:cNvPr id="191" name="Google Shape;191;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452001" y="187051"/>
            <a:ext cx="1536900" cy="1536900"/>
          </a:xfrm>
          <a:prstGeom prst="rect">
            <a:avLst/>
          </a:prstGeom>
          <a:noFill/>
          <a:ln>
            <a:noFill/>
          </a:ln>
        </p:spPr>
      </p:pic>
      <p:pic>
        <p:nvPicPr>
          <p:cNvPr id="192" name="Google Shape;192;p2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900933" y="3966367"/>
            <a:ext cx="2932835" cy="26853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Title 1" hidden="1">
            <a:extLst>
              <a:ext uri="{FF2B5EF4-FFF2-40B4-BE49-F238E27FC236}">
                <a16:creationId xmlns:a16="http://schemas.microsoft.com/office/drawing/2014/main" id="{32C9899A-9674-4DA8-A908-8D782B8544F3}"/>
              </a:ext>
            </a:extLst>
          </p:cNvPr>
          <p:cNvSpPr>
            <a:spLocks noGrp="1"/>
          </p:cNvSpPr>
          <p:nvPr>
            <p:ph type="title" idx="4294967295"/>
          </p:nvPr>
        </p:nvSpPr>
        <p:spPr/>
        <p:txBody>
          <a:bodyPr/>
          <a:lstStyle/>
          <a:p>
            <a:r>
              <a:rPr lang="en-US"/>
              <a:t>Describe and analyze</a:t>
            </a:r>
            <a:r>
              <a:rPr lang="en-US" baseline="0"/>
              <a:t> videos with Vosaic</a:t>
            </a:r>
            <a:endParaRPr lang="en-US"/>
          </a:p>
        </p:txBody>
      </p:sp>
      <p:pic>
        <p:nvPicPr>
          <p:cNvPr id="200" name="Google Shape;200;p28" descr="Screenshot of an Anita Archer video from the explicit instruction website."/>
          <p:cNvPicPr preferRelativeResize="0"/>
          <p:nvPr/>
        </p:nvPicPr>
        <p:blipFill rotWithShape="1">
          <a:blip r:embed="rId3">
            <a:alphaModFix/>
          </a:blip>
          <a:srcRect r="33722"/>
          <a:stretch/>
        </p:blipFill>
        <p:spPr>
          <a:xfrm>
            <a:off x="338901" y="187067"/>
            <a:ext cx="7184433" cy="5008533"/>
          </a:xfrm>
          <a:prstGeom prst="rect">
            <a:avLst/>
          </a:prstGeom>
          <a:noFill/>
          <a:ln>
            <a:noFill/>
          </a:ln>
        </p:spPr>
      </p:pic>
      <p:pic>
        <p:nvPicPr>
          <p:cNvPr id="199" name="Google Shape;199;p28" descr="Screenshot of Vosaic timeline and example reflective annotations on an Explicit Instruction video."/>
          <p:cNvPicPr preferRelativeResize="0"/>
          <p:nvPr/>
        </p:nvPicPr>
        <p:blipFill>
          <a:blip r:embed="rId4">
            <a:alphaModFix/>
          </a:blip>
          <a:stretch>
            <a:fillRect/>
          </a:stretch>
        </p:blipFill>
        <p:spPr>
          <a:xfrm>
            <a:off x="7915267" y="2414830"/>
            <a:ext cx="3768135" cy="3982533"/>
          </a:xfrm>
          <a:prstGeom prst="rect">
            <a:avLst/>
          </a:prstGeom>
          <a:noFill/>
          <a:ln>
            <a:noFill/>
          </a:ln>
        </p:spPr>
      </p:pic>
      <p:sp>
        <p:nvSpPr>
          <p:cNvPr id="197" name="Google Shape;197;p28">
            <a:extLst>
              <a:ext uri="{C183D7F6-B498-43B3-948B-1728B52AA6E4}">
                <adec:decorative xmlns:adec="http://schemas.microsoft.com/office/drawing/2017/decorative" val="1"/>
              </a:ext>
            </a:extLst>
          </p:cNvPr>
          <p:cNvSpPr txBox="1">
            <a:spLocks noGrp="1"/>
          </p:cNvSpPr>
          <p:nvPr>
            <p:ph type="body" idx="1"/>
          </p:nvPr>
        </p:nvSpPr>
        <p:spPr>
          <a:xfrm>
            <a:off x="1095719" y="5598963"/>
            <a:ext cx="5670795" cy="798400"/>
          </a:xfrm>
          <a:prstGeom prst="rect">
            <a:avLst/>
          </a:prstGeom>
        </p:spPr>
        <p:txBody>
          <a:bodyPr spcFirstLastPara="1" wrap="square" lIns="121900" tIns="121900" rIns="121900" bIns="121900" anchor="ctr" anchorCtr="0">
            <a:noAutofit/>
          </a:bodyPr>
          <a:lstStyle/>
          <a:p>
            <a:pPr marL="0" indent="0"/>
            <a:r>
              <a:rPr lang="en" sz="2000" b="1"/>
              <a:t>Describe and analyze videos </a:t>
            </a:r>
            <a:r>
              <a:rPr lang="en" sz="2000" b="1" i="1" u="sng"/>
              <a:t>with</a:t>
            </a:r>
            <a:r>
              <a:rPr lang="en" sz="2000" b="1"/>
              <a:t> Vosaic</a:t>
            </a:r>
            <a:endParaRPr sz="2000" b="1"/>
          </a:p>
        </p:txBody>
      </p:sp>
      <p:pic>
        <p:nvPicPr>
          <p:cNvPr id="198" name="Google Shape;198;p2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452001" y="187051"/>
            <a:ext cx="1536900" cy="1536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3" name="Title 2" hidden="1">
            <a:extLst>
              <a:ext uri="{FF2B5EF4-FFF2-40B4-BE49-F238E27FC236}">
                <a16:creationId xmlns:a16="http://schemas.microsoft.com/office/drawing/2014/main" id="{89688AAF-0DA1-4B42-A9EE-D4F95603889B}"/>
              </a:ext>
            </a:extLst>
          </p:cNvPr>
          <p:cNvSpPr>
            <a:spLocks noGrp="1"/>
          </p:cNvSpPr>
          <p:nvPr>
            <p:ph type="title"/>
          </p:nvPr>
        </p:nvSpPr>
        <p:spPr/>
        <p:txBody>
          <a:bodyPr/>
          <a:lstStyle/>
          <a:p>
            <a:r>
              <a:rPr lang="en-US"/>
              <a:t>Vosaic</a:t>
            </a:r>
            <a:r>
              <a:rPr lang="en-US" baseline="0"/>
              <a:t> </a:t>
            </a:r>
            <a:r>
              <a:rPr lang="en-US"/>
              <a:t>Example 1</a:t>
            </a:r>
          </a:p>
        </p:txBody>
      </p:sp>
      <p:pic>
        <p:nvPicPr>
          <p:cNvPr id="216" name="Google Shape;216;p30" descr="Vosaic timeline and form screenshot showing how students tag the same videos and we look for themes."/>
          <p:cNvPicPr preferRelativeResize="0"/>
          <p:nvPr/>
        </p:nvPicPr>
        <p:blipFill>
          <a:blip r:embed="rId3">
            <a:alphaModFix/>
          </a:blip>
          <a:stretch>
            <a:fillRect/>
          </a:stretch>
        </p:blipFill>
        <p:spPr>
          <a:xfrm>
            <a:off x="1" y="-8133"/>
            <a:ext cx="6594231" cy="6858000"/>
          </a:xfrm>
          <a:prstGeom prst="rect">
            <a:avLst/>
          </a:prstGeom>
          <a:noFill/>
          <a:ln>
            <a:noFill/>
          </a:ln>
        </p:spPr>
      </p:pic>
      <p:pic>
        <p:nvPicPr>
          <p:cNvPr id="217" name="Google Shape;217;p30" descr="Image of Vosaic tagging feature."/>
          <p:cNvPicPr preferRelativeResize="0"/>
          <p:nvPr/>
        </p:nvPicPr>
        <p:blipFill>
          <a:blip r:embed="rId4">
            <a:alphaModFix/>
          </a:blip>
          <a:stretch>
            <a:fillRect/>
          </a:stretch>
        </p:blipFill>
        <p:spPr>
          <a:xfrm>
            <a:off x="6774236" y="1057135"/>
            <a:ext cx="5214648" cy="2603112"/>
          </a:xfrm>
          <a:prstGeom prst="rect">
            <a:avLst/>
          </a:prstGeom>
          <a:noFill/>
          <a:ln>
            <a:noFill/>
          </a:ln>
        </p:spPr>
      </p:pic>
      <p:sp>
        <p:nvSpPr>
          <p:cNvPr id="214" name="Google Shape;214;p30"/>
          <p:cNvSpPr txBox="1"/>
          <p:nvPr/>
        </p:nvSpPr>
        <p:spPr>
          <a:xfrm>
            <a:off x="6774236" y="3738248"/>
            <a:ext cx="5298800" cy="1021232"/>
          </a:xfrm>
          <a:prstGeom prst="rect">
            <a:avLst/>
          </a:prstGeom>
          <a:noFill/>
          <a:ln>
            <a:noFill/>
          </a:ln>
        </p:spPr>
        <p:txBody>
          <a:bodyPr spcFirstLastPara="1" wrap="square" lIns="121900" tIns="121900" rIns="121900" bIns="121900" anchor="t" anchorCtr="0">
            <a:noAutofit/>
          </a:bodyPr>
          <a:lstStyle/>
          <a:p>
            <a:pPr algn="ctr" defTabSz="1219170" fontAlgn="auto">
              <a:lnSpc>
                <a:spcPct val="115000"/>
              </a:lnSpc>
              <a:spcBef>
                <a:spcPts val="0"/>
              </a:spcBef>
              <a:spcAft>
                <a:spcPts val="0"/>
              </a:spcAft>
              <a:buClr>
                <a:srgbClr val="000000"/>
              </a:buClr>
            </a:pPr>
            <a:r>
              <a:rPr lang="en" sz="2000" b="1" kern="0">
                <a:solidFill>
                  <a:srgbClr val="000000"/>
                </a:solidFill>
                <a:latin typeface="Roboto"/>
                <a:ea typeface="Montserrat SemiBold"/>
                <a:cs typeface="Montserrat SemiBold"/>
                <a:sym typeface="Montserrat SemiBold"/>
              </a:rPr>
              <a:t>The teacher had their students discuss with a partner.</a:t>
            </a:r>
            <a:endParaRPr sz="2000" b="1" kern="0">
              <a:solidFill>
                <a:srgbClr val="000000"/>
              </a:solidFill>
              <a:latin typeface="Roboto"/>
              <a:ea typeface="Montserrat SemiBold"/>
              <a:cs typeface="Montserrat SemiBold"/>
              <a:sym typeface="Montserrat SemiBold"/>
            </a:endParaRPr>
          </a:p>
          <a:p>
            <a:pPr defTabSz="1219170" fontAlgn="auto">
              <a:spcBef>
                <a:spcPts val="0"/>
              </a:spcBef>
              <a:spcAft>
                <a:spcPts val="0"/>
              </a:spcAft>
              <a:buClr>
                <a:srgbClr val="000000"/>
              </a:buClr>
            </a:pPr>
            <a:endParaRPr kern="0">
              <a:solidFill>
                <a:srgbClr val="073763"/>
              </a:solidFill>
              <a:latin typeface="Montserrat SemiBold"/>
              <a:ea typeface="Montserrat SemiBold"/>
              <a:cs typeface="Montserrat SemiBold"/>
              <a:sym typeface="Montserrat SemiBold"/>
            </a:endParaRPr>
          </a:p>
        </p:txBody>
      </p:sp>
      <p:pic>
        <p:nvPicPr>
          <p:cNvPr id="218" name="Google Shape;218;p3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375218" y="250301"/>
            <a:ext cx="1613668" cy="1613668"/>
          </a:xfrm>
          <a:prstGeom prst="rect">
            <a:avLst/>
          </a:prstGeom>
          <a:noFill/>
          <a:ln>
            <a:noFill/>
          </a:ln>
        </p:spPr>
      </p:pic>
      <p:sp>
        <p:nvSpPr>
          <p:cNvPr id="4" name="TextBox 3">
            <a:extLst>
              <a:ext uri="{FF2B5EF4-FFF2-40B4-BE49-F238E27FC236}">
                <a16:creationId xmlns:a16="http://schemas.microsoft.com/office/drawing/2014/main" id="{BC654177-E4B5-499A-AF8B-AE6A347F0466}"/>
              </a:ext>
            </a:extLst>
          </p:cNvPr>
          <p:cNvSpPr txBox="1"/>
          <p:nvPr/>
        </p:nvSpPr>
        <p:spPr>
          <a:xfrm>
            <a:off x="9855284" y="5385366"/>
            <a:ext cx="2133600" cy="830997"/>
          </a:xfrm>
          <a:prstGeom prst="rect">
            <a:avLst/>
          </a:prstGeom>
          <a:noFill/>
        </p:spPr>
        <p:txBody>
          <a:bodyPr wrap="square" rtlCol="0">
            <a:spAutoFit/>
          </a:bodyPr>
          <a:lstStyle/>
          <a:p>
            <a:r>
              <a:rPr lang="en-US" sz="4800" b="1">
                <a:solidFill>
                  <a:schemeClr val="bg1"/>
                </a:solidFill>
                <a:latin typeface="Montserrat"/>
              </a:rPr>
              <a:t>See 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909233" y="121767"/>
            <a:ext cx="10709600" cy="1450800"/>
          </a:xfrm>
          <a:prstGeom prst="rect">
            <a:avLst/>
          </a:prstGeom>
        </p:spPr>
        <p:txBody>
          <a:bodyPr spcFirstLastPara="1" wrap="square" lIns="121900" tIns="121900" rIns="121900" bIns="121900" anchor="ctr" anchorCtr="0">
            <a:noAutofit/>
          </a:bodyPr>
          <a:lstStyle/>
          <a:p>
            <a:pPr algn="ctr"/>
            <a:r>
              <a:rPr lang="en" sz="4800" b="1">
                <a:solidFill>
                  <a:schemeClr val="dk1"/>
                </a:solidFill>
              </a:rPr>
              <a:t>Helping Candidates “</a:t>
            </a:r>
            <a:r>
              <a:rPr lang="en" sz="4800" b="1" u="sng">
                <a:solidFill>
                  <a:srgbClr val="FFFFFF"/>
                </a:solidFill>
              </a:rPr>
              <a:t>T</a:t>
            </a:r>
            <a:r>
              <a:rPr lang="en" sz="4800" b="1">
                <a:solidFill>
                  <a:srgbClr val="FFFFFF"/>
                </a:solidFill>
              </a:rPr>
              <a:t>ry it</a:t>
            </a:r>
            <a:r>
              <a:rPr lang="en" sz="4800" b="1">
                <a:solidFill>
                  <a:schemeClr val="dk1"/>
                </a:solidFill>
              </a:rPr>
              <a:t>” </a:t>
            </a:r>
            <a:endParaRPr sz="4800" b="1">
              <a:solidFill>
                <a:schemeClr val="dk1"/>
              </a:solidFill>
            </a:endParaRPr>
          </a:p>
        </p:txBody>
      </p:sp>
      <p:sp>
        <p:nvSpPr>
          <p:cNvPr id="232" name="Google Shape;232;p32"/>
          <p:cNvSpPr txBox="1"/>
          <p:nvPr/>
        </p:nvSpPr>
        <p:spPr>
          <a:xfrm>
            <a:off x="282607" y="1109600"/>
            <a:ext cx="10961200" cy="4638800"/>
          </a:xfrm>
          <a:prstGeom prst="rect">
            <a:avLst/>
          </a:prstGeom>
          <a:noFill/>
          <a:ln>
            <a:noFill/>
          </a:ln>
        </p:spPr>
        <p:txBody>
          <a:bodyPr spcFirstLastPara="1" wrap="square" lIns="121900" tIns="121900" rIns="121900" bIns="121900" anchor="t" anchorCtr="0">
            <a:noAutofit/>
          </a:bodyPr>
          <a:lstStyle/>
          <a:p>
            <a:pPr marL="609585" indent="-507987" defTabSz="1219170" fontAlgn="auto">
              <a:lnSpc>
                <a:spcPct val="150000"/>
              </a:lnSpc>
              <a:spcBef>
                <a:spcPts val="160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Addressing candidates’ fear of video </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Small group teaching and co-planning of lessons</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Providing clear goals for videotaped lessons</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Fading feedback on lesson/script development</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Emphasizing the importance of application with </a:t>
            </a:r>
            <a:r>
              <a:rPr lang="en" sz="3200" i="1" kern="0">
                <a:solidFill>
                  <a:srgbClr val="FFFFFF"/>
                </a:solidFill>
                <a:latin typeface="Montserrat"/>
                <a:ea typeface="Montserrat"/>
                <a:cs typeface="Montserrat"/>
                <a:sym typeface="Montserrat"/>
              </a:rPr>
              <a:t>sufficient</a:t>
            </a:r>
            <a:r>
              <a:rPr lang="en" sz="3200" kern="0">
                <a:solidFill>
                  <a:srgbClr val="FFFFFF"/>
                </a:solidFill>
                <a:latin typeface="Montserrat"/>
                <a:ea typeface="Montserrat"/>
                <a:cs typeface="Montserrat"/>
                <a:sym typeface="Montserrat"/>
              </a:rPr>
              <a:t> preparation</a:t>
            </a:r>
            <a:endParaRPr sz="3200"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endParaRPr sz="3200" b="1"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endParaRPr sz="3200" b="1" kern="0">
              <a:solidFill>
                <a:srgbClr val="FFFFFF"/>
              </a:solidFill>
              <a:latin typeface="Montserrat"/>
              <a:ea typeface="Montserrat"/>
              <a:cs typeface="Montserrat"/>
              <a:sym typeface="Montserrat"/>
            </a:endParaRPr>
          </a:p>
          <a:p>
            <a:pPr marL="609585" defTabSz="1219170" fontAlgn="auto">
              <a:lnSpc>
                <a:spcPct val="115000"/>
              </a:lnSpc>
              <a:spcBef>
                <a:spcPts val="1600"/>
              </a:spcBef>
              <a:spcAft>
                <a:spcPts val="1600"/>
              </a:spcAft>
              <a:buClr>
                <a:srgbClr val="000000"/>
              </a:buClr>
            </a:pPr>
            <a:endParaRPr kern="0">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itle 1" hidden="1">
            <a:extLst>
              <a:ext uri="{FF2B5EF4-FFF2-40B4-BE49-F238E27FC236}">
                <a16:creationId xmlns:a16="http://schemas.microsoft.com/office/drawing/2014/main" id="{84E93AA0-9AC0-4C29-9443-B61FB4D260CE}"/>
              </a:ext>
            </a:extLst>
          </p:cNvPr>
          <p:cNvSpPr>
            <a:spLocks noGrp="1"/>
          </p:cNvSpPr>
          <p:nvPr>
            <p:ph type="title" idx="4294967295"/>
          </p:nvPr>
        </p:nvSpPr>
        <p:spPr/>
        <p:txBody>
          <a:bodyPr/>
          <a:lstStyle/>
          <a:p>
            <a:r>
              <a:rPr lang="en-US"/>
              <a:t>Small group teaching demo</a:t>
            </a:r>
            <a:r>
              <a:rPr lang="en-US" baseline="0"/>
              <a:t> with peer debrief</a:t>
            </a:r>
            <a:endParaRPr lang="en-US"/>
          </a:p>
        </p:txBody>
      </p:sp>
      <p:pic>
        <p:nvPicPr>
          <p:cNvPr id="239" name="Google Shape;239;p33" descr="Screenshot of video clip for small group teaching demonstrations with peer debrief"/>
          <p:cNvPicPr preferRelativeResize="0"/>
          <p:nvPr/>
        </p:nvPicPr>
        <p:blipFill>
          <a:blip r:embed="rId3">
            <a:alphaModFix/>
          </a:blip>
          <a:stretch>
            <a:fillRect/>
          </a:stretch>
        </p:blipFill>
        <p:spPr>
          <a:xfrm>
            <a:off x="203200" y="203200"/>
            <a:ext cx="9082800" cy="5838333"/>
          </a:xfrm>
          <a:prstGeom prst="rect">
            <a:avLst/>
          </a:prstGeom>
          <a:noFill/>
          <a:ln>
            <a:noFill/>
          </a:ln>
        </p:spPr>
      </p:pic>
      <p:sp>
        <p:nvSpPr>
          <p:cNvPr id="237" name="Google Shape;237;p33">
            <a:extLst>
              <a:ext uri="{C183D7F6-B498-43B3-948B-1728B52AA6E4}">
                <adec:decorative xmlns:adec="http://schemas.microsoft.com/office/drawing/2017/decorative" val="1"/>
              </a:ext>
            </a:extLst>
          </p:cNvPr>
          <p:cNvSpPr txBox="1">
            <a:spLocks noGrp="1"/>
          </p:cNvSpPr>
          <p:nvPr>
            <p:ph type="body" idx="1"/>
          </p:nvPr>
        </p:nvSpPr>
        <p:spPr>
          <a:xfrm>
            <a:off x="1627772" y="6031182"/>
            <a:ext cx="6233656" cy="798400"/>
          </a:xfrm>
          <a:prstGeom prst="rect">
            <a:avLst/>
          </a:prstGeom>
        </p:spPr>
        <p:txBody>
          <a:bodyPr spcFirstLastPara="1" wrap="square" lIns="121900" tIns="121900" rIns="121900" bIns="121900" anchor="ctr" anchorCtr="0">
            <a:noAutofit/>
          </a:bodyPr>
          <a:lstStyle/>
          <a:p>
            <a:pPr marL="0" indent="0"/>
            <a:r>
              <a:rPr lang="en" sz="2000" b="1"/>
              <a:t>Small group teaching demos with peer debrief</a:t>
            </a:r>
            <a:endParaRPr sz="2000" b="1"/>
          </a:p>
        </p:txBody>
      </p:sp>
      <p:pic>
        <p:nvPicPr>
          <p:cNvPr id="240" name="Google Shape;240;p3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796734" y="3633700"/>
            <a:ext cx="3147033" cy="2881499"/>
          </a:xfrm>
          <a:prstGeom prst="rect">
            <a:avLst/>
          </a:prstGeom>
          <a:noFill/>
          <a:ln>
            <a:noFill/>
          </a:ln>
        </p:spPr>
      </p:pic>
      <p:pic>
        <p:nvPicPr>
          <p:cNvPr id="238" name="Google Shape;238;p3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153834" y="394883"/>
            <a:ext cx="1536900" cy="1536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3" name="Title 2" hidden="1">
            <a:extLst>
              <a:ext uri="{FF2B5EF4-FFF2-40B4-BE49-F238E27FC236}">
                <a16:creationId xmlns:a16="http://schemas.microsoft.com/office/drawing/2014/main" id="{D457DD08-79D0-40B3-A85F-993B845A1AA6}"/>
              </a:ext>
            </a:extLst>
          </p:cNvPr>
          <p:cNvSpPr>
            <a:spLocks noGrp="1"/>
          </p:cNvSpPr>
          <p:nvPr>
            <p:ph type="title"/>
          </p:nvPr>
        </p:nvSpPr>
        <p:spPr/>
        <p:txBody>
          <a:bodyPr/>
          <a:lstStyle/>
          <a:p>
            <a:r>
              <a:rPr lang="en-US"/>
              <a:t>Research Lessons</a:t>
            </a:r>
          </a:p>
        </p:txBody>
      </p:sp>
      <p:pic>
        <p:nvPicPr>
          <p:cNvPr id="246" name="Google Shape;246;p34" descr="Based on the Japanese &quot;lesson study&quot; (Groves, Doig, Widjaja, Garner, &amp; Palmer, 2013)"/>
          <p:cNvPicPr preferRelativeResize="0"/>
          <p:nvPr/>
        </p:nvPicPr>
        <p:blipFill>
          <a:blip r:embed="rId3">
            <a:alphaModFix/>
          </a:blip>
          <a:stretch>
            <a:fillRect/>
          </a:stretch>
        </p:blipFill>
        <p:spPr>
          <a:xfrm>
            <a:off x="203200" y="101599"/>
            <a:ext cx="8163451" cy="1821500"/>
          </a:xfrm>
          <a:prstGeom prst="rect">
            <a:avLst/>
          </a:prstGeom>
          <a:noFill/>
          <a:ln>
            <a:noFill/>
          </a:ln>
        </p:spPr>
      </p:pic>
      <p:pic>
        <p:nvPicPr>
          <p:cNvPr id="247" name="Google Shape;247;p34" descr="Step 1: Co-plan"/>
          <p:cNvPicPr preferRelativeResize="0"/>
          <p:nvPr/>
        </p:nvPicPr>
        <p:blipFill>
          <a:blip r:embed="rId4">
            <a:alphaModFix/>
          </a:blip>
          <a:stretch>
            <a:fillRect/>
          </a:stretch>
        </p:blipFill>
        <p:spPr>
          <a:xfrm>
            <a:off x="572915" y="2561452"/>
            <a:ext cx="3915175" cy="2668273"/>
          </a:xfrm>
          <a:prstGeom prst="rect">
            <a:avLst/>
          </a:prstGeom>
          <a:noFill/>
          <a:ln>
            <a:noFill/>
          </a:ln>
        </p:spPr>
      </p:pic>
      <p:pic>
        <p:nvPicPr>
          <p:cNvPr id="248" name="Google Shape;248;p34" descr="Step 2: Teach and observe. Step 3: Reflect."/>
          <p:cNvPicPr preferRelativeResize="0"/>
          <p:nvPr/>
        </p:nvPicPr>
        <p:blipFill>
          <a:blip r:embed="rId5">
            <a:alphaModFix/>
          </a:blip>
          <a:stretch>
            <a:fillRect/>
          </a:stretch>
        </p:blipFill>
        <p:spPr>
          <a:xfrm>
            <a:off x="4632952" y="1170449"/>
            <a:ext cx="6986133" cy="4990100"/>
          </a:xfrm>
          <a:prstGeom prst="rect">
            <a:avLst/>
          </a:prstGeom>
          <a:noFill/>
          <a:ln>
            <a:noFill/>
          </a:ln>
        </p:spPr>
      </p:pic>
      <p:sp>
        <p:nvSpPr>
          <p:cNvPr id="5" name="TextBox 4">
            <a:extLst>
              <a:ext uri="{FF2B5EF4-FFF2-40B4-BE49-F238E27FC236}">
                <a16:creationId xmlns:a16="http://schemas.microsoft.com/office/drawing/2014/main" id="{A4964098-F606-4B65-A4B9-21A86291CED6}"/>
              </a:ext>
            </a:extLst>
          </p:cNvPr>
          <p:cNvSpPr txBox="1"/>
          <p:nvPr/>
        </p:nvSpPr>
        <p:spPr>
          <a:xfrm>
            <a:off x="10058400" y="5449534"/>
            <a:ext cx="2133600" cy="830997"/>
          </a:xfrm>
          <a:prstGeom prst="rect">
            <a:avLst/>
          </a:prstGeom>
          <a:noFill/>
        </p:spPr>
        <p:txBody>
          <a:bodyPr wrap="square" rtlCol="0">
            <a:spAutoFit/>
          </a:bodyPr>
          <a:lstStyle/>
          <a:p>
            <a:r>
              <a:rPr lang="en-US" sz="4800" b="1">
                <a:solidFill>
                  <a:schemeClr val="bg1"/>
                </a:solidFill>
                <a:latin typeface="Montserrat"/>
              </a:rPr>
              <a:t>Try It</a:t>
            </a:r>
          </a:p>
        </p:txBody>
      </p:sp>
      <p:pic>
        <p:nvPicPr>
          <p:cNvPr id="245" name="Google Shape;245;p3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375218" y="250301"/>
            <a:ext cx="1613668" cy="16136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a:spLocks noGrp="1"/>
          </p:cNvSpPr>
          <p:nvPr>
            <p:ph type="title"/>
          </p:nvPr>
        </p:nvSpPr>
        <p:spPr>
          <a:xfrm>
            <a:off x="0" y="162367"/>
            <a:ext cx="10709600" cy="1450800"/>
          </a:xfrm>
          <a:prstGeom prst="rect">
            <a:avLst/>
          </a:prstGeom>
        </p:spPr>
        <p:txBody>
          <a:bodyPr spcFirstLastPara="1" wrap="square" lIns="121900" tIns="121900" rIns="121900" bIns="121900" anchor="ctr" anchorCtr="0">
            <a:noAutofit/>
          </a:bodyPr>
          <a:lstStyle/>
          <a:p>
            <a:pPr algn="ctr"/>
            <a:r>
              <a:rPr lang="en" sz="4800" b="1">
                <a:solidFill>
                  <a:schemeClr val="dk1"/>
                </a:solidFill>
              </a:rPr>
              <a:t>Helping Candidates “</a:t>
            </a:r>
            <a:r>
              <a:rPr lang="en" sz="4800" b="1" u="sng">
                <a:solidFill>
                  <a:srgbClr val="FFFFFF"/>
                </a:solidFill>
              </a:rPr>
              <a:t>R</a:t>
            </a:r>
            <a:r>
              <a:rPr lang="en" sz="4800" b="1">
                <a:solidFill>
                  <a:srgbClr val="FFFFFF"/>
                </a:solidFill>
              </a:rPr>
              <a:t>eflect on it</a:t>
            </a:r>
            <a:r>
              <a:rPr lang="en" sz="4800" b="1">
                <a:solidFill>
                  <a:schemeClr val="dk1"/>
                </a:solidFill>
              </a:rPr>
              <a:t>” </a:t>
            </a:r>
            <a:endParaRPr sz="4800" b="1">
              <a:solidFill>
                <a:schemeClr val="dk1"/>
              </a:solidFill>
            </a:endParaRPr>
          </a:p>
        </p:txBody>
      </p:sp>
      <p:sp>
        <p:nvSpPr>
          <p:cNvPr id="255" name="Google Shape;255;p35"/>
          <p:cNvSpPr txBox="1"/>
          <p:nvPr/>
        </p:nvSpPr>
        <p:spPr>
          <a:xfrm>
            <a:off x="314691" y="1307979"/>
            <a:ext cx="10961200" cy="4638800"/>
          </a:xfrm>
          <a:prstGeom prst="rect">
            <a:avLst/>
          </a:prstGeom>
          <a:noFill/>
          <a:ln>
            <a:noFill/>
          </a:ln>
        </p:spPr>
        <p:txBody>
          <a:bodyPr spcFirstLastPara="1" wrap="square" lIns="121900" tIns="121900" rIns="121900" bIns="121900" anchor="t" anchorCtr="0">
            <a:noAutofit/>
          </a:bodyPr>
          <a:lstStyle/>
          <a:p>
            <a:pPr marL="609585" indent="-507987" defTabSz="1219170" fontAlgn="auto">
              <a:lnSpc>
                <a:spcPct val="150000"/>
              </a:lnSpc>
              <a:spcBef>
                <a:spcPts val="160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Model reflection in our own college teaching</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Emphasize growth</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Provide assignment-specific reflective prompts</a:t>
            </a:r>
            <a:endParaRPr sz="3200" kern="0">
              <a:solidFill>
                <a:srgbClr val="FFFFFF"/>
              </a:solidFill>
              <a:latin typeface="Montserrat"/>
              <a:ea typeface="Montserrat"/>
              <a:cs typeface="Montserrat"/>
              <a:sym typeface="Montserrat"/>
            </a:endParaRPr>
          </a:p>
          <a:p>
            <a:pPr marL="609585" indent="-507987" defTabSz="1219170" fontAlgn="auto">
              <a:lnSpc>
                <a:spcPct val="150000"/>
              </a:lnSpc>
              <a:spcBef>
                <a:spcPts val="0"/>
              </a:spcBef>
              <a:spcAft>
                <a:spcPts val="0"/>
              </a:spcAft>
              <a:buClr>
                <a:srgbClr val="FFFFFF"/>
              </a:buClr>
              <a:buSzPts val="2400"/>
              <a:buFont typeface="Montserrat"/>
              <a:buChar char="★"/>
            </a:pPr>
            <a:r>
              <a:rPr lang="en" sz="3200" kern="0">
                <a:solidFill>
                  <a:srgbClr val="FFFFFF"/>
                </a:solidFill>
                <a:latin typeface="Montserrat"/>
                <a:ea typeface="Montserrat"/>
                <a:cs typeface="Montserrat"/>
                <a:sym typeface="Montserrat"/>
              </a:rPr>
              <a:t>Balance “glows” and “grows”</a:t>
            </a:r>
            <a:endParaRPr sz="3200"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endParaRPr sz="3200" b="1" kern="0">
              <a:solidFill>
                <a:srgbClr val="FFFFFF"/>
              </a:solidFill>
              <a:latin typeface="Montserrat"/>
              <a:ea typeface="Montserrat"/>
              <a:cs typeface="Montserrat"/>
              <a:sym typeface="Montserrat"/>
            </a:endParaRPr>
          </a:p>
          <a:p>
            <a:pPr defTabSz="1219170" fontAlgn="auto">
              <a:lnSpc>
                <a:spcPct val="115000"/>
              </a:lnSpc>
              <a:spcBef>
                <a:spcPts val="1600"/>
              </a:spcBef>
              <a:spcAft>
                <a:spcPts val="0"/>
              </a:spcAft>
              <a:buClr>
                <a:srgbClr val="000000"/>
              </a:buClr>
            </a:pPr>
            <a:endParaRPr sz="3200" b="1" kern="0">
              <a:solidFill>
                <a:srgbClr val="FFFFFF"/>
              </a:solidFill>
              <a:latin typeface="Montserrat"/>
              <a:ea typeface="Montserrat"/>
              <a:cs typeface="Montserrat"/>
              <a:sym typeface="Montserrat"/>
            </a:endParaRPr>
          </a:p>
          <a:p>
            <a:pPr marL="609585" defTabSz="1219170" fontAlgn="auto">
              <a:lnSpc>
                <a:spcPct val="115000"/>
              </a:lnSpc>
              <a:spcBef>
                <a:spcPts val="1600"/>
              </a:spcBef>
              <a:spcAft>
                <a:spcPts val="1600"/>
              </a:spcAft>
              <a:buClr>
                <a:srgbClr val="000000"/>
              </a:buClr>
            </a:pPr>
            <a:endParaRPr kern="0">
              <a:solidFill>
                <a:srgbClr val="FFFFF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a:off x="6531867" y="99400"/>
            <a:ext cx="5393600" cy="1475600"/>
          </a:xfrm>
          <a:prstGeom prst="rect">
            <a:avLst/>
          </a:prstGeom>
        </p:spPr>
        <p:txBody>
          <a:bodyPr spcFirstLastPara="1" wrap="square" lIns="121900" tIns="121900" rIns="121900" bIns="121900" anchor="b" anchorCtr="0">
            <a:noAutofit/>
          </a:bodyPr>
          <a:lstStyle/>
          <a:p>
            <a:r>
              <a:rPr lang="en" sz="4800" b="1">
                <a:solidFill>
                  <a:schemeClr val="lt1"/>
                </a:solidFill>
                <a:latin typeface="Montserrat"/>
                <a:ea typeface="Montserrat"/>
                <a:cs typeface="Montserrat"/>
                <a:sym typeface="Montserrat"/>
              </a:rPr>
              <a:t>Vosaic Form</a:t>
            </a:r>
            <a:endParaRPr sz="4800" b="1">
              <a:solidFill>
                <a:schemeClr val="lt1"/>
              </a:solidFill>
              <a:latin typeface="Montserrat"/>
              <a:ea typeface="Montserrat"/>
              <a:cs typeface="Montserrat"/>
              <a:sym typeface="Montserrat"/>
            </a:endParaRPr>
          </a:p>
        </p:txBody>
      </p:sp>
      <p:pic>
        <p:nvPicPr>
          <p:cNvPr id="261" name="Google Shape;261;p36" descr="Example Vosiacform and the prompts/directions that accompany them: Eliciting responses, corrective feedback, monitoring, other critical delivery skills, and growth mindset/praise. "/>
          <p:cNvPicPr preferRelativeResize="0"/>
          <p:nvPr/>
        </p:nvPicPr>
        <p:blipFill rotWithShape="1">
          <a:blip r:embed="rId3">
            <a:alphaModFix/>
          </a:blip>
          <a:srcRect r="38972"/>
          <a:stretch/>
        </p:blipFill>
        <p:spPr>
          <a:xfrm>
            <a:off x="6709535" y="1575000"/>
            <a:ext cx="5482465" cy="4421333"/>
          </a:xfrm>
          <a:prstGeom prst="rect">
            <a:avLst/>
          </a:prstGeom>
          <a:noFill/>
          <a:ln>
            <a:noFill/>
          </a:ln>
        </p:spPr>
      </p:pic>
      <p:sp>
        <p:nvSpPr>
          <p:cNvPr id="263" name="Google Shape;263;p36"/>
          <p:cNvSpPr txBox="1"/>
          <p:nvPr/>
        </p:nvSpPr>
        <p:spPr>
          <a:xfrm>
            <a:off x="452400" y="299600"/>
            <a:ext cx="4064400" cy="2686800"/>
          </a:xfrm>
          <a:prstGeom prst="rect">
            <a:avLst/>
          </a:prstGeom>
          <a:noFill/>
          <a:ln>
            <a:noFill/>
          </a:ln>
        </p:spPr>
        <p:txBody>
          <a:bodyPr spcFirstLastPara="1" wrap="square" lIns="121900" tIns="121900" rIns="121900" bIns="121900" anchor="t" anchorCtr="0">
            <a:noAutofit/>
          </a:bodyPr>
          <a:lstStyle/>
          <a:p>
            <a:pPr defTabSz="1219170" fontAlgn="auto">
              <a:lnSpc>
                <a:spcPct val="115000"/>
              </a:lnSpc>
              <a:spcBef>
                <a:spcPts val="1600"/>
              </a:spcBef>
              <a:spcAft>
                <a:spcPts val="0"/>
              </a:spcAft>
              <a:buClr>
                <a:srgbClr val="000000"/>
              </a:buClr>
            </a:pPr>
            <a:r>
              <a:rPr lang="en" sz="1600" b="1" kern="0">
                <a:solidFill>
                  <a:srgbClr val="000000"/>
                </a:solidFill>
                <a:latin typeface="Montserrat"/>
                <a:ea typeface="Montserrat"/>
                <a:cs typeface="Montserrat"/>
                <a:sym typeface="Montserrat"/>
              </a:rPr>
              <a:t>Feedback</a:t>
            </a:r>
            <a:r>
              <a:rPr lang="en" sz="1600" kern="0">
                <a:solidFill>
                  <a:srgbClr val="000000"/>
                </a:solidFill>
                <a:latin typeface="Montserrat"/>
                <a:ea typeface="Montserrat"/>
                <a:cs typeface="Montserrat"/>
                <a:sym typeface="Montserrat"/>
              </a:rPr>
              <a:t> – When does the teacher use corrective feedback in this lesson?  Was the corrective feedback delivered in ways supported by Archer and Hughes (2011)? What suggestions for improvement, if any, do you have?</a:t>
            </a:r>
            <a:endParaRPr sz="1600" b="1" u="sng" kern="0">
              <a:solidFill>
                <a:srgbClr val="000000"/>
              </a:solidFill>
              <a:latin typeface="Montserrat"/>
              <a:ea typeface="Montserrat"/>
              <a:cs typeface="Montserrat"/>
              <a:sym typeface="Montserrat"/>
            </a:endParaRPr>
          </a:p>
          <a:p>
            <a:pPr defTabSz="1219170" fontAlgn="auto">
              <a:lnSpc>
                <a:spcPct val="115000"/>
              </a:lnSpc>
              <a:spcBef>
                <a:spcPts val="1600"/>
              </a:spcBef>
              <a:spcAft>
                <a:spcPts val="1333"/>
              </a:spcAft>
              <a:buClr>
                <a:srgbClr val="000000"/>
              </a:buClr>
            </a:pPr>
            <a:endParaRPr sz="1600" kern="0">
              <a:solidFill>
                <a:srgbClr val="000000"/>
              </a:solidFill>
              <a:latin typeface="Montserrat"/>
              <a:ea typeface="Montserrat"/>
              <a:cs typeface="Montserrat"/>
              <a:sym typeface="Montserrat"/>
            </a:endParaRPr>
          </a:p>
        </p:txBody>
      </p:sp>
      <p:sp>
        <p:nvSpPr>
          <p:cNvPr id="265" name="Google Shape;265;p36"/>
          <p:cNvSpPr txBox="1"/>
          <p:nvPr/>
        </p:nvSpPr>
        <p:spPr>
          <a:xfrm>
            <a:off x="1668433" y="3347833"/>
            <a:ext cx="4064400" cy="2327600"/>
          </a:xfrm>
          <a:prstGeom prst="rect">
            <a:avLst/>
          </a:prstGeom>
          <a:noFill/>
          <a:ln>
            <a:noFill/>
          </a:ln>
        </p:spPr>
        <p:txBody>
          <a:bodyPr spcFirstLastPara="1" wrap="square" lIns="121900" tIns="121900" rIns="121900" bIns="121900" anchor="t" anchorCtr="0">
            <a:noAutofit/>
          </a:bodyPr>
          <a:lstStyle/>
          <a:p>
            <a:pPr defTabSz="1219170" fontAlgn="auto">
              <a:lnSpc>
                <a:spcPct val="115000"/>
              </a:lnSpc>
              <a:spcBef>
                <a:spcPts val="1600"/>
              </a:spcBef>
              <a:spcAft>
                <a:spcPts val="1600"/>
              </a:spcAft>
              <a:buClr>
                <a:srgbClr val="000000"/>
              </a:buClr>
            </a:pPr>
            <a:r>
              <a:rPr lang="en" sz="1600" b="1" kern="0">
                <a:solidFill>
                  <a:srgbClr val="000000"/>
                </a:solidFill>
                <a:latin typeface="Montserrat"/>
                <a:ea typeface="Montserrat"/>
                <a:cs typeface="Montserrat"/>
                <a:sym typeface="Montserrat"/>
              </a:rPr>
              <a:t>Praise</a:t>
            </a:r>
            <a:r>
              <a:rPr lang="en" sz="1600" kern="0">
                <a:solidFill>
                  <a:srgbClr val="000000"/>
                </a:solidFill>
                <a:latin typeface="Montserrat"/>
                <a:ea typeface="Montserrat"/>
                <a:cs typeface="Montserrat"/>
                <a:sym typeface="Montserrat"/>
              </a:rPr>
              <a:t> --When/where does the teacher deliver praise to students in this lesson? In what ways does the instructor’s use of praise support a growth mindset vs. fixed mindset (Dweck, 2008)?  Can you identify any areas for improvement?</a:t>
            </a:r>
            <a:endParaRPr sz="1600" kern="0">
              <a:solidFill>
                <a:srgbClr val="000000"/>
              </a:solidFill>
              <a:latin typeface="Montserrat"/>
              <a:ea typeface="Montserrat"/>
              <a:cs typeface="Montserrat"/>
              <a:sym typeface="Montserrat"/>
            </a:endParaRPr>
          </a:p>
        </p:txBody>
      </p:sp>
      <p:pic>
        <p:nvPicPr>
          <p:cNvPr id="264" name="Google Shape;264;p3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399033" y="3263201"/>
            <a:ext cx="4603200" cy="3427935"/>
          </a:xfrm>
          <a:prstGeom prst="rect">
            <a:avLst/>
          </a:prstGeom>
          <a:noFill/>
          <a:ln>
            <a:noFill/>
          </a:ln>
        </p:spPr>
      </p:pic>
      <p:pic>
        <p:nvPicPr>
          <p:cNvPr id="262" name="Google Shape;262;p3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1300" y="99401"/>
            <a:ext cx="4666600" cy="33295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Title 1">
            <a:extLst>
              <a:ext uri="{FF2B5EF4-FFF2-40B4-BE49-F238E27FC236}">
                <a16:creationId xmlns:a16="http://schemas.microsoft.com/office/drawing/2014/main" id="{D7B3F6D1-AE63-4804-AAF7-0DFA2C1B6912}"/>
              </a:ext>
            </a:extLst>
          </p:cNvPr>
          <p:cNvSpPr>
            <a:spLocks noGrp="1"/>
          </p:cNvSpPr>
          <p:nvPr>
            <p:ph type="title"/>
          </p:nvPr>
        </p:nvSpPr>
        <p:spPr>
          <a:xfrm>
            <a:off x="415600" y="546667"/>
            <a:ext cx="8486860" cy="810400"/>
          </a:xfrm>
        </p:spPr>
        <p:txBody>
          <a:bodyPr/>
          <a:lstStyle/>
          <a:p>
            <a:r>
              <a:rPr lang="en-US" b="1"/>
              <a:t>Students</a:t>
            </a:r>
            <a:r>
              <a:rPr lang="en-US" b="1" baseline="0"/>
              <a:t> Tag and Annotate Videos with Their Reflections</a:t>
            </a:r>
            <a:endParaRPr lang="en-US" b="1"/>
          </a:p>
        </p:txBody>
      </p:sp>
      <p:pic>
        <p:nvPicPr>
          <p:cNvPr id="272" name="Google Shape;272;p37" descr="Example Vosaic form and reflection prompts that accompany them."/>
          <p:cNvPicPr preferRelativeResize="0"/>
          <p:nvPr/>
        </p:nvPicPr>
        <p:blipFill>
          <a:blip r:embed="rId3">
            <a:alphaModFix/>
          </a:blip>
          <a:stretch>
            <a:fillRect/>
          </a:stretch>
        </p:blipFill>
        <p:spPr>
          <a:xfrm>
            <a:off x="203114" y="1863969"/>
            <a:ext cx="11785596" cy="3880393"/>
          </a:xfrm>
          <a:prstGeom prst="rect">
            <a:avLst/>
          </a:prstGeom>
          <a:noFill/>
          <a:ln>
            <a:noFill/>
          </a:ln>
        </p:spPr>
      </p:pic>
      <p:sp>
        <p:nvSpPr>
          <p:cNvPr id="3" name="TextBox 2">
            <a:extLst>
              <a:ext uri="{FF2B5EF4-FFF2-40B4-BE49-F238E27FC236}">
                <a16:creationId xmlns:a16="http://schemas.microsoft.com/office/drawing/2014/main" id="{40DBDFE2-42BB-402F-9A60-A91AC1DCD862}"/>
              </a:ext>
            </a:extLst>
          </p:cNvPr>
          <p:cNvSpPr txBox="1"/>
          <p:nvPr/>
        </p:nvSpPr>
        <p:spPr>
          <a:xfrm>
            <a:off x="9449457" y="5222704"/>
            <a:ext cx="2742543" cy="1384995"/>
          </a:xfrm>
          <a:prstGeom prst="rect">
            <a:avLst/>
          </a:prstGeom>
          <a:noFill/>
        </p:spPr>
        <p:txBody>
          <a:bodyPr wrap="square" rtlCol="0">
            <a:spAutoFit/>
          </a:bodyPr>
          <a:lstStyle/>
          <a:p>
            <a:pPr algn="ctr"/>
            <a:r>
              <a:rPr lang="en-US" sz="4200" b="1">
                <a:solidFill>
                  <a:schemeClr val="bg1"/>
                </a:solidFill>
                <a:latin typeface="Montserrat"/>
              </a:rPr>
              <a:t>Reflect </a:t>
            </a:r>
          </a:p>
          <a:p>
            <a:pPr algn="ctr"/>
            <a:r>
              <a:rPr lang="en-US" sz="4200" b="1">
                <a:solidFill>
                  <a:schemeClr val="bg1"/>
                </a:solidFill>
                <a:latin typeface="Montserrat"/>
              </a:rPr>
              <a:t>on It</a:t>
            </a:r>
          </a:p>
        </p:txBody>
      </p:sp>
      <p:pic>
        <p:nvPicPr>
          <p:cNvPr id="270" name="Google Shape;270;p3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375218" y="250301"/>
            <a:ext cx="1613668" cy="161366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3" name="Title 2" hidden="1">
            <a:extLst>
              <a:ext uri="{FF2B5EF4-FFF2-40B4-BE49-F238E27FC236}">
                <a16:creationId xmlns:a16="http://schemas.microsoft.com/office/drawing/2014/main" id="{E8C8EB8F-2ED2-4D0F-959F-321A903E3D34}"/>
              </a:ext>
            </a:extLst>
          </p:cNvPr>
          <p:cNvSpPr>
            <a:spLocks noGrp="1"/>
          </p:cNvSpPr>
          <p:nvPr>
            <p:ph type="title"/>
          </p:nvPr>
        </p:nvSpPr>
        <p:spPr/>
        <p:txBody>
          <a:bodyPr/>
          <a:lstStyle/>
          <a:p>
            <a:r>
              <a:rPr lang="en-US"/>
              <a:t>Vosaic Example 2</a:t>
            </a:r>
          </a:p>
        </p:txBody>
      </p:sp>
      <p:pic>
        <p:nvPicPr>
          <p:cNvPr id="281" name="Google Shape;281;p38" descr="Screenshot from Vosaic"/>
          <p:cNvPicPr preferRelativeResize="0"/>
          <p:nvPr/>
        </p:nvPicPr>
        <p:blipFill>
          <a:blip r:embed="rId3">
            <a:alphaModFix/>
          </a:blip>
          <a:stretch>
            <a:fillRect/>
          </a:stretch>
        </p:blipFill>
        <p:spPr>
          <a:xfrm>
            <a:off x="203201" y="203201"/>
            <a:ext cx="9584724" cy="4722265"/>
          </a:xfrm>
          <a:prstGeom prst="rect">
            <a:avLst/>
          </a:prstGeom>
          <a:noFill/>
          <a:ln>
            <a:noFill/>
          </a:ln>
        </p:spPr>
      </p:pic>
      <p:sp>
        <p:nvSpPr>
          <p:cNvPr id="5" name="TextBox 4">
            <a:extLst>
              <a:ext uri="{FF2B5EF4-FFF2-40B4-BE49-F238E27FC236}">
                <a16:creationId xmlns:a16="http://schemas.microsoft.com/office/drawing/2014/main" id="{38FBB08A-BC73-4233-A1A8-C7FCAF4561D4}"/>
              </a:ext>
            </a:extLst>
          </p:cNvPr>
          <p:cNvSpPr txBox="1"/>
          <p:nvPr/>
        </p:nvSpPr>
        <p:spPr>
          <a:xfrm>
            <a:off x="9449457" y="5222704"/>
            <a:ext cx="2742543" cy="1384995"/>
          </a:xfrm>
          <a:prstGeom prst="rect">
            <a:avLst/>
          </a:prstGeom>
          <a:noFill/>
        </p:spPr>
        <p:txBody>
          <a:bodyPr wrap="square" rtlCol="0">
            <a:spAutoFit/>
          </a:bodyPr>
          <a:lstStyle/>
          <a:p>
            <a:pPr algn="ctr"/>
            <a:r>
              <a:rPr lang="en-US" sz="4200" b="1">
                <a:solidFill>
                  <a:schemeClr val="bg1"/>
                </a:solidFill>
                <a:latin typeface="Montserrat"/>
              </a:rPr>
              <a:t>Reflect </a:t>
            </a:r>
          </a:p>
          <a:p>
            <a:pPr algn="ctr"/>
            <a:r>
              <a:rPr lang="en-US" sz="4200" b="1">
                <a:solidFill>
                  <a:schemeClr val="bg1"/>
                </a:solidFill>
                <a:latin typeface="Montserrat"/>
              </a:rPr>
              <a:t>on It</a:t>
            </a:r>
          </a:p>
        </p:txBody>
      </p:sp>
      <p:sp>
        <p:nvSpPr>
          <p:cNvPr id="280" name="Google Shape;280;p38">
            <a:extLst>
              <a:ext uri="{C183D7F6-B498-43B3-948B-1728B52AA6E4}">
                <adec:decorative xmlns:adec="http://schemas.microsoft.com/office/drawing/2017/decorative" val="1"/>
              </a:ext>
            </a:extLst>
          </p:cNvPr>
          <p:cNvSpPr txBox="1"/>
          <p:nvPr/>
        </p:nvSpPr>
        <p:spPr>
          <a:xfrm>
            <a:off x="870763" y="5222704"/>
            <a:ext cx="8249600" cy="9212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sz="2000" b="1" kern="0">
                <a:solidFill>
                  <a:srgbClr val="000000"/>
                </a:solidFill>
                <a:latin typeface="Roboto"/>
                <a:ea typeface="Montserrat"/>
                <a:cs typeface="Montserrat"/>
                <a:sym typeface="Montserrat"/>
              </a:rPr>
              <a:t>Students tag and annotate videos with their reflections</a:t>
            </a:r>
            <a:endParaRPr sz="2000" b="1" kern="0">
              <a:solidFill>
                <a:srgbClr val="000000"/>
              </a:solidFill>
              <a:latin typeface="Roboto"/>
              <a:ea typeface="Montserrat"/>
              <a:cs typeface="Montserrat"/>
              <a:sym typeface="Montserrat"/>
            </a:endParaRPr>
          </a:p>
        </p:txBody>
      </p:sp>
      <p:pic>
        <p:nvPicPr>
          <p:cNvPr id="278" name="Google Shape;278;p3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375218" y="250301"/>
            <a:ext cx="1613668" cy="16136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A479A8-E15B-44AF-87FB-0D06059CDC94}"/>
              </a:ext>
            </a:extLst>
          </p:cNvPr>
          <p:cNvSpPr>
            <a:spLocks noGrp="1"/>
          </p:cNvSpPr>
          <p:nvPr>
            <p:ph type="title"/>
          </p:nvPr>
        </p:nvSpPr>
        <p:spPr/>
        <p:txBody>
          <a:bodyPr/>
          <a:lstStyle/>
          <a:p>
            <a:r>
              <a:rPr lang="en-US"/>
              <a:t>Practice-Based Opportunities:</a:t>
            </a:r>
          </a:p>
        </p:txBody>
      </p:sp>
      <p:sp>
        <p:nvSpPr>
          <p:cNvPr id="7" name="Text Placeholder 6">
            <a:extLst>
              <a:ext uri="{FF2B5EF4-FFF2-40B4-BE49-F238E27FC236}">
                <a16:creationId xmlns:a16="http://schemas.microsoft.com/office/drawing/2014/main" id="{666BC971-6C1A-4973-B06A-BF80720F8FE3}"/>
              </a:ext>
            </a:extLst>
          </p:cNvPr>
          <p:cNvSpPr>
            <a:spLocks noGrp="1"/>
          </p:cNvSpPr>
          <p:nvPr>
            <p:ph type="body" sz="quarter" idx="13"/>
          </p:nvPr>
        </p:nvSpPr>
        <p:spPr/>
        <p:txBody>
          <a:bodyPr/>
          <a:lstStyle/>
          <a:p>
            <a:r>
              <a:rPr lang="en-US"/>
              <a:t>Developing Skills for Intensive Intervention</a:t>
            </a:r>
          </a:p>
        </p:txBody>
      </p:sp>
      <p:sp>
        <p:nvSpPr>
          <p:cNvPr id="5" name="Slide Number Placeholder 4">
            <a:extLst>
              <a:ext uri="{FF2B5EF4-FFF2-40B4-BE49-F238E27FC236}">
                <a16:creationId xmlns:a16="http://schemas.microsoft.com/office/drawing/2014/main" id="{189FBD5A-9E21-4811-87F9-612EEDCF78BD}"/>
              </a:ext>
            </a:extLst>
          </p:cNvPr>
          <p:cNvSpPr>
            <a:spLocks noGrp="1"/>
          </p:cNvSpPr>
          <p:nvPr>
            <p:ph type="sldNum" sz="quarter" idx="15"/>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652465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9FB1-AAB9-4761-BE5C-1B5FF1C2BA72}"/>
              </a:ext>
            </a:extLst>
          </p:cNvPr>
          <p:cNvSpPr>
            <a:spLocks noGrp="1"/>
          </p:cNvSpPr>
          <p:nvPr>
            <p:ph type="title"/>
          </p:nvPr>
        </p:nvSpPr>
        <p:spPr/>
        <p:txBody>
          <a:bodyPr/>
          <a:lstStyle/>
          <a:p>
            <a:r>
              <a:rPr lang="en-US" b="1"/>
              <a:t>New Directions for Vosaic at Illinois State University </a:t>
            </a:r>
          </a:p>
        </p:txBody>
      </p:sp>
      <p:sp>
        <p:nvSpPr>
          <p:cNvPr id="3" name="Text Placeholder 2">
            <a:extLst>
              <a:ext uri="{FF2B5EF4-FFF2-40B4-BE49-F238E27FC236}">
                <a16:creationId xmlns:a16="http://schemas.microsoft.com/office/drawing/2014/main" id="{A390C042-6F60-4168-99FE-C72A60030735}"/>
              </a:ext>
            </a:extLst>
          </p:cNvPr>
          <p:cNvSpPr>
            <a:spLocks noGrp="1"/>
          </p:cNvSpPr>
          <p:nvPr>
            <p:ph type="body" idx="1"/>
          </p:nvPr>
        </p:nvSpPr>
        <p:spPr>
          <a:xfrm>
            <a:off x="6096000" y="1653433"/>
            <a:ext cx="5037221" cy="4452000"/>
          </a:xfrm>
        </p:spPr>
        <p:txBody>
          <a:bodyPr/>
          <a:lstStyle/>
          <a:p>
            <a:pPr marL="609585" marR="0" lvl="0" indent="-507987" algn="l" defTabSz="1219170" rtl="0" eaLnBrk="1" fontAlgn="auto" latinLnBrk="0" hangingPunct="1">
              <a:lnSpc>
                <a:spcPct val="100000"/>
              </a:lnSpc>
              <a:spcBef>
                <a:spcPts val="0"/>
              </a:spcBef>
              <a:spcAft>
                <a:spcPts val="0"/>
              </a:spcAft>
              <a:buClr>
                <a:srgbClr val="000000"/>
              </a:buClr>
              <a:buSzPts val="2400"/>
              <a:buFont typeface="Montserrat"/>
              <a:buChar char="●"/>
              <a:tabLst/>
              <a:defRPr/>
            </a:pP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Fidelity of Implementation</a:t>
            </a:r>
          </a:p>
          <a:p>
            <a:pPr marL="609585" marR="0" lvl="0" indent="-507987" algn="l" defTabSz="1219170" rtl="0" eaLnBrk="1" fontAlgn="auto" latinLnBrk="0" hangingPunct="1">
              <a:lnSpc>
                <a:spcPct val="100000"/>
              </a:lnSpc>
              <a:spcBef>
                <a:spcPts val="1333"/>
              </a:spcBef>
              <a:spcAft>
                <a:spcPts val="0"/>
              </a:spcAft>
              <a:buClr>
                <a:srgbClr val="000000"/>
              </a:buClr>
              <a:buSzPts val="2400"/>
              <a:buFont typeface="Montserrat"/>
              <a:buChar char="●"/>
              <a:tabLst/>
              <a:defRPr/>
            </a:pP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Clinical observations</a:t>
            </a:r>
          </a:p>
          <a:p>
            <a:pPr marL="609585" marR="0" lvl="0" indent="-507987" algn="l" defTabSz="1219170" rtl="0" eaLnBrk="1" fontAlgn="auto" latinLnBrk="0" hangingPunct="1">
              <a:lnSpc>
                <a:spcPct val="100000"/>
              </a:lnSpc>
              <a:spcBef>
                <a:spcPts val="1333"/>
              </a:spcBef>
              <a:spcAft>
                <a:spcPts val="1333"/>
              </a:spcAft>
              <a:buClr>
                <a:srgbClr val="000000"/>
              </a:buClr>
              <a:buSzPts val="2400"/>
              <a:buFont typeface="Montserrat"/>
              <a:buChar char="●"/>
              <a:tabLst/>
              <a:defRPr/>
            </a:pPr>
            <a:r>
              <a:rPr kumimoji="0" lang="en-US" sz="3200" b="1" i="0" u="none" strike="noStrike" kern="0" cap="none" spc="0" normalizeH="0" baseline="0" noProof="0">
                <a:ln>
                  <a:noFill/>
                </a:ln>
                <a:solidFill>
                  <a:srgbClr val="D23369"/>
                </a:solidFill>
                <a:effectLst/>
                <a:uLnTx/>
                <a:uFillTx/>
                <a:latin typeface="Montserrat"/>
                <a:ea typeface="Montserrat"/>
                <a:cs typeface="Montserrat"/>
                <a:sym typeface="Montserrat"/>
              </a:rPr>
              <a:t>Faculty Mentorship Program</a:t>
            </a:r>
          </a:p>
          <a:p>
            <a:endParaRPr lang="en-US"/>
          </a:p>
        </p:txBody>
      </p:sp>
      <p:pic>
        <p:nvPicPr>
          <p:cNvPr id="5" name="Google Shape;288;p39">
            <a:extLst>
              <a:ext uri="{FF2B5EF4-FFF2-40B4-BE49-F238E27FC236}">
                <a16:creationId xmlns:a16="http://schemas.microsoft.com/office/drawing/2014/main" id="{27FCC493-7001-427C-924F-99C620F5BD33}"/>
              </a:ex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10375218" y="250301"/>
            <a:ext cx="1613668" cy="1613668"/>
          </a:xfrm>
          <a:prstGeom prst="rect">
            <a:avLst/>
          </a:prstGeom>
          <a:noFill/>
          <a:ln>
            <a:noFill/>
          </a:ln>
        </p:spPr>
      </p:pic>
      <p:pic>
        <p:nvPicPr>
          <p:cNvPr id="7" name="Google Shape;287;p39">
            <a:extLst>
              <a:ext uri="{FF2B5EF4-FFF2-40B4-BE49-F238E27FC236}">
                <a16:creationId xmlns:a16="http://schemas.microsoft.com/office/drawing/2014/main" id="{5DAABEC7-3106-4EEB-8C1A-6EB57F21741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560267"/>
            <a:ext cx="5643165" cy="4990667"/>
          </a:xfrm>
          <a:prstGeom prst="rect">
            <a:avLst/>
          </a:prstGeom>
          <a:noFill/>
          <a:ln>
            <a:noFill/>
          </a:ln>
        </p:spPr>
      </p:pic>
    </p:spTree>
    <p:extLst>
      <p:ext uri="{BB962C8B-B14F-4D97-AF65-F5344CB8AC3E}">
        <p14:creationId xmlns:p14="http://schemas.microsoft.com/office/powerpoint/2010/main" val="2155550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9A4C-B45A-43FA-83CA-957C90DD4122}"/>
              </a:ext>
            </a:extLst>
          </p:cNvPr>
          <p:cNvSpPr>
            <a:spLocks noGrp="1"/>
          </p:cNvSpPr>
          <p:nvPr>
            <p:ph type="title"/>
          </p:nvPr>
        </p:nvSpPr>
        <p:spPr/>
        <p:txBody>
          <a:bodyPr/>
          <a:lstStyle/>
          <a:p>
            <a:r>
              <a:rPr lang="en-US" b="1"/>
              <a:t>Survey Results (2018-2019)</a:t>
            </a:r>
          </a:p>
        </p:txBody>
      </p:sp>
      <p:sp>
        <p:nvSpPr>
          <p:cNvPr id="3" name="Text Placeholder 2">
            <a:extLst>
              <a:ext uri="{FF2B5EF4-FFF2-40B4-BE49-F238E27FC236}">
                <a16:creationId xmlns:a16="http://schemas.microsoft.com/office/drawing/2014/main" id="{CD59ECCA-121B-4BD3-88A7-82A2D5717F00}"/>
              </a:ext>
            </a:extLst>
          </p:cNvPr>
          <p:cNvSpPr>
            <a:spLocks noGrp="1"/>
          </p:cNvSpPr>
          <p:nvPr>
            <p:ph type="body" idx="1"/>
          </p:nvPr>
        </p:nvSpPr>
        <p:spPr/>
        <p:txBody>
          <a:bodyPr/>
          <a:lstStyle/>
          <a:p>
            <a:r>
              <a:rPr lang="en-US" sz="3000" b="1">
                <a:latin typeface="Montserrat"/>
                <a:sym typeface="Montserrat"/>
              </a:rPr>
              <a:t>Sample: </a:t>
            </a:r>
            <a:r>
              <a:rPr lang="en-US" sz="3000">
                <a:latin typeface="Montserrat"/>
                <a:sym typeface="Montserrat"/>
              </a:rPr>
              <a:t>180 students who had used Vosaic in one or more college courses.</a:t>
            </a:r>
          </a:p>
          <a:p>
            <a:endParaRPr lang="en-US" sz="3000">
              <a:latin typeface="Montserrat"/>
              <a:sym typeface="Montserrat"/>
            </a:endParaRPr>
          </a:p>
          <a:p>
            <a:r>
              <a:rPr lang="en-US" sz="3000" b="1">
                <a:latin typeface="Montserrat"/>
                <a:sym typeface="Montserrat"/>
              </a:rPr>
              <a:t>Response rate: </a:t>
            </a:r>
            <a:r>
              <a:rPr lang="en-US" sz="3000">
                <a:latin typeface="Montserrat"/>
                <a:sym typeface="Montserrat"/>
              </a:rPr>
              <a:t>60% (n=118)</a:t>
            </a:r>
          </a:p>
          <a:p>
            <a:endParaRPr lang="en-US" sz="3000">
              <a:latin typeface="Montserrat"/>
              <a:sym typeface="Montserrat"/>
            </a:endParaRPr>
          </a:p>
          <a:p>
            <a:r>
              <a:rPr lang="en-US" sz="3000" b="1">
                <a:latin typeface="Montserrat"/>
                <a:sym typeface="Montserrat"/>
              </a:rPr>
              <a:t>Survey: </a:t>
            </a:r>
            <a:r>
              <a:rPr lang="en-US" sz="3000">
                <a:latin typeface="Montserrat"/>
                <a:sym typeface="Montserrat"/>
              </a:rPr>
              <a:t>5-point Likert scale with follow-up questions</a:t>
            </a:r>
            <a:endParaRPr lang="en-US" sz="3000">
              <a:latin typeface="Montserrat"/>
            </a:endParaRPr>
          </a:p>
        </p:txBody>
      </p:sp>
    </p:spTree>
    <p:extLst>
      <p:ext uri="{BB962C8B-B14F-4D97-AF65-F5344CB8AC3E}">
        <p14:creationId xmlns:p14="http://schemas.microsoft.com/office/powerpoint/2010/main" val="3559548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 name="Title 1" hidden="1">
            <a:extLst>
              <a:ext uri="{FF2B5EF4-FFF2-40B4-BE49-F238E27FC236}">
                <a16:creationId xmlns:a16="http://schemas.microsoft.com/office/drawing/2014/main" id="{AAB5A451-FAAF-4DB4-8E4D-6788C3DE58CB}"/>
              </a:ext>
            </a:extLst>
          </p:cNvPr>
          <p:cNvSpPr>
            <a:spLocks noGrp="1"/>
          </p:cNvSpPr>
          <p:nvPr>
            <p:ph type="title"/>
          </p:nvPr>
        </p:nvSpPr>
        <p:spPr/>
        <p:txBody>
          <a:bodyPr/>
          <a:lstStyle/>
          <a:p>
            <a:r>
              <a:rPr lang="en-US"/>
              <a:t>Survey</a:t>
            </a:r>
            <a:r>
              <a:rPr lang="en-US" baseline="0"/>
              <a:t> Results (1)</a:t>
            </a:r>
            <a:endParaRPr lang="en-US"/>
          </a:p>
        </p:txBody>
      </p:sp>
      <p:sp>
        <p:nvSpPr>
          <p:cNvPr id="299" name="Google Shape;299;p41" descr="The Vosaic platform was easy to use for my reflection.&#10;"/>
          <p:cNvSpPr txBox="1">
            <a:spLocks noGrp="1"/>
          </p:cNvSpPr>
          <p:nvPr>
            <p:ph type="body" idx="1"/>
          </p:nvPr>
        </p:nvSpPr>
        <p:spPr>
          <a:xfrm>
            <a:off x="656630" y="2580591"/>
            <a:ext cx="4030337" cy="2782495"/>
          </a:xfrm>
          <a:prstGeom prst="rect">
            <a:avLst/>
          </a:prstGeom>
        </p:spPr>
        <p:txBody>
          <a:bodyPr spcFirstLastPara="1" wrap="square" lIns="121900" tIns="121900" rIns="121900" bIns="121900" anchor="t" anchorCtr="0">
            <a:noAutofit/>
          </a:bodyPr>
          <a:lstStyle/>
          <a:p>
            <a:pPr marL="0" indent="0" algn="l">
              <a:buNone/>
            </a:pPr>
            <a:r>
              <a:rPr lang="en" sz="3200" b="1">
                <a:solidFill>
                  <a:srgbClr val="FFFFFF"/>
                </a:solidFill>
                <a:latin typeface="Montserrat"/>
                <a:ea typeface="Montserrat"/>
                <a:cs typeface="Montserrat"/>
                <a:sym typeface="Montserrat"/>
              </a:rPr>
              <a:t>The Vosaic platform was </a:t>
            </a:r>
            <a:r>
              <a:rPr lang="en" sz="3200" b="1" i="1" u="sng">
                <a:solidFill>
                  <a:srgbClr val="FFFFFF"/>
                </a:solidFill>
                <a:latin typeface="Montserrat"/>
                <a:ea typeface="Montserrat"/>
                <a:cs typeface="Montserrat"/>
                <a:sym typeface="Montserrat"/>
              </a:rPr>
              <a:t>easy to use</a:t>
            </a:r>
            <a:r>
              <a:rPr lang="en" sz="3200" b="1" i="1">
                <a:solidFill>
                  <a:srgbClr val="FFFFFF"/>
                </a:solidFill>
                <a:latin typeface="Montserrat"/>
                <a:ea typeface="Montserrat"/>
                <a:cs typeface="Montserrat"/>
                <a:sym typeface="Montserrat"/>
              </a:rPr>
              <a:t> </a:t>
            </a:r>
            <a:r>
              <a:rPr lang="en" sz="3200" b="1">
                <a:solidFill>
                  <a:srgbClr val="FFFFFF"/>
                </a:solidFill>
                <a:latin typeface="Montserrat"/>
                <a:ea typeface="Montserrat"/>
                <a:cs typeface="Montserrat"/>
                <a:sym typeface="Montserrat"/>
              </a:rPr>
              <a:t>for my reflection.</a:t>
            </a:r>
            <a:endParaRPr b="1">
              <a:solidFill>
                <a:srgbClr val="FFFFFF"/>
              </a:solidFill>
              <a:latin typeface="Montserrat"/>
              <a:ea typeface="Montserrat"/>
              <a:cs typeface="Montserrat"/>
              <a:sym typeface="Montserrat"/>
            </a:endParaRPr>
          </a:p>
          <a:p>
            <a:pPr marL="0" indent="0">
              <a:spcBef>
                <a:spcPts val="2133"/>
              </a:spcBef>
              <a:spcAft>
                <a:spcPts val="2133"/>
              </a:spcAft>
              <a:buNone/>
            </a:pPr>
            <a:endParaRPr/>
          </a:p>
        </p:txBody>
      </p:sp>
      <p:pic>
        <p:nvPicPr>
          <p:cNvPr id="300" name="Google Shape;300;p41" descr="87% of teacher candidates agreed that the Vosaic platform was easy to use for reflection."/>
          <p:cNvPicPr preferRelativeResize="0"/>
          <p:nvPr/>
        </p:nvPicPr>
        <p:blipFill>
          <a:blip r:embed="rId3">
            <a:alphaModFix/>
          </a:blip>
          <a:stretch>
            <a:fillRect/>
          </a:stretch>
        </p:blipFill>
        <p:spPr>
          <a:xfrm>
            <a:off x="4686967" y="938334"/>
            <a:ext cx="5712333" cy="5712333"/>
          </a:xfrm>
          <a:prstGeom prst="rect">
            <a:avLst/>
          </a:prstGeom>
          <a:noFill/>
          <a:ln>
            <a:noFill/>
          </a:ln>
        </p:spPr>
      </p:pic>
      <p:sp>
        <p:nvSpPr>
          <p:cNvPr id="301" name="Google Shape;301;p41">
            <a:extLst>
              <a:ext uri="{C183D7F6-B498-43B3-948B-1728B52AA6E4}">
                <adec:decorative xmlns:adec="http://schemas.microsoft.com/office/drawing/2017/decorative" val="1"/>
              </a:ext>
            </a:extLst>
          </p:cNvPr>
          <p:cNvSpPr txBox="1"/>
          <p:nvPr/>
        </p:nvSpPr>
        <p:spPr>
          <a:xfrm>
            <a:off x="10023233" y="5701600"/>
            <a:ext cx="16028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Agree</a:t>
            </a:r>
            <a:endParaRPr kern="0">
              <a:solidFill>
                <a:srgbClr val="FFFFFF"/>
              </a:solidFill>
              <a:latin typeface="Roboto"/>
              <a:ea typeface="Roboto"/>
              <a:cs typeface="Roboto"/>
              <a:sym typeface="Roboto"/>
            </a:endParaRPr>
          </a:p>
        </p:txBody>
      </p:sp>
      <p:sp>
        <p:nvSpPr>
          <p:cNvPr id="302" name="Google Shape;302;p41">
            <a:extLst>
              <a:ext uri="{C183D7F6-B498-43B3-948B-1728B52AA6E4}">
                <adec:decorative xmlns:adec="http://schemas.microsoft.com/office/drawing/2017/decorative" val="1"/>
              </a:ext>
            </a:extLst>
          </p:cNvPr>
          <p:cNvSpPr txBox="1"/>
          <p:nvPr/>
        </p:nvSpPr>
        <p:spPr>
          <a:xfrm>
            <a:off x="2800033" y="507633"/>
            <a:ext cx="44232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Disagree/</a:t>
            </a:r>
            <a:endParaRPr kern="0">
              <a:solidFill>
                <a:srgbClr val="FFFFFF"/>
              </a:solidFill>
              <a:latin typeface="Roboto"/>
              <a:ea typeface="Roboto"/>
              <a:cs typeface="Roboto"/>
              <a:sym typeface="Roboto"/>
            </a:endParaRPr>
          </a:p>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Somewhat Disagree</a:t>
            </a:r>
            <a:endParaRPr kern="0">
              <a:solidFill>
                <a:srgbClr val="FFFFFF"/>
              </a:solidFill>
              <a:latin typeface="Roboto"/>
              <a:ea typeface="Roboto"/>
              <a:cs typeface="Roboto"/>
              <a:sym typeface="Roboto"/>
            </a:endParaRPr>
          </a:p>
        </p:txBody>
      </p:sp>
      <p:sp>
        <p:nvSpPr>
          <p:cNvPr id="303" name="Google Shape;303;p41">
            <a:extLst>
              <a:ext uri="{C183D7F6-B498-43B3-948B-1728B52AA6E4}">
                <adec:decorative xmlns:adec="http://schemas.microsoft.com/office/drawing/2017/decorative" val="1"/>
              </a:ext>
            </a:extLst>
          </p:cNvPr>
          <p:cNvSpPr txBox="1"/>
          <p:nvPr/>
        </p:nvSpPr>
        <p:spPr>
          <a:xfrm>
            <a:off x="6513100" y="183300"/>
            <a:ext cx="44232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Neutral</a:t>
            </a:r>
            <a:endParaRPr kern="0">
              <a:solidFill>
                <a:srgbClr val="FFFFFF"/>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 name="Title 1" hidden="1">
            <a:extLst>
              <a:ext uri="{FF2B5EF4-FFF2-40B4-BE49-F238E27FC236}">
                <a16:creationId xmlns:a16="http://schemas.microsoft.com/office/drawing/2014/main" id="{6EB67D2D-6960-4685-B1C0-6B67171079D1}"/>
              </a:ext>
            </a:extLst>
          </p:cNvPr>
          <p:cNvSpPr>
            <a:spLocks noGrp="1"/>
          </p:cNvSpPr>
          <p:nvPr>
            <p:ph type="title"/>
          </p:nvPr>
        </p:nvSpPr>
        <p:spPr/>
        <p:txBody>
          <a:bodyPr/>
          <a:lstStyle/>
          <a:p>
            <a:r>
              <a:rPr lang="en-US"/>
              <a:t>Survey</a:t>
            </a:r>
            <a:r>
              <a:rPr lang="en-US" baseline="0"/>
              <a:t> Results (2)</a:t>
            </a:r>
            <a:endParaRPr lang="en-US"/>
          </a:p>
        </p:txBody>
      </p:sp>
      <p:sp>
        <p:nvSpPr>
          <p:cNvPr id="308" name="Google Shape;308;p42" descr="The Vosaic platform helped me notice strengths/areas for improvement in my teaching.&#10;"/>
          <p:cNvSpPr txBox="1">
            <a:spLocks noGrp="1"/>
          </p:cNvSpPr>
          <p:nvPr>
            <p:ph type="body" idx="1"/>
          </p:nvPr>
        </p:nvSpPr>
        <p:spPr>
          <a:xfrm>
            <a:off x="518252" y="2201735"/>
            <a:ext cx="4579634" cy="2195200"/>
          </a:xfrm>
          <a:prstGeom prst="rect">
            <a:avLst/>
          </a:prstGeom>
        </p:spPr>
        <p:txBody>
          <a:bodyPr spcFirstLastPara="1" wrap="square" lIns="121900" tIns="121900" rIns="121900" bIns="121900" anchor="t" anchorCtr="0">
            <a:noAutofit/>
          </a:bodyPr>
          <a:lstStyle/>
          <a:p>
            <a:pPr marL="0" indent="0" algn="l">
              <a:spcBef>
                <a:spcPts val="1600"/>
              </a:spcBef>
              <a:buNone/>
            </a:pPr>
            <a:r>
              <a:rPr lang="en" sz="3200" b="1">
                <a:solidFill>
                  <a:srgbClr val="FFFFFF"/>
                </a:solidFill>
                <a:latin typeface="Montserrat"/>
                <a:ea typeface="Montserrat"/>
                <a:cs typeface="Montserrat"/>
                <a:sym typeface="Montserrat"/>
              </a:rPr>
              <a:t>The Vosaic platform </a:t>
            </a:r>
            <a:r>
              <a:rPr lang="en" sz="3200" b="1" i="1" u="sng">
                <a:solidFill>
                  <a:srgbClr val="FFFFFF"/>
                </a:solidFill>
                <a:latin typeface="Montserrat"/>
                <a:ea typeface="Montserrat"/>
                <a:cs typeface="Montserrat"/>
                <a:sym typeface="Montserrat"/>
              </a:rPr>
              <a:t>helped me notice </a:t>
            </a:r>
            <a:r>
              <a:rPr lang="en" sz="3200" b="1">
                <a:solidFill>
                  <a:srgbClr val="FFFFFF"/>
                </a:solidFill>
                <a:latin typeface="Montserrat"/>
                <a:ea typeface="Montserrat"/>
                <a:cs typeface="Montserrat"/>
                <a:sym typeface="Montserrat"/>
              </a:rPr>
              <a:t>strengths/areas for improvement in my teaching.</a:t>
            </a:r>
            <a:endParaRPr sz="3200" b="1">
              <a:solidFill>
                <a:srgbClr val="FFFFFF"/>
              </a:solidFill>
              <a:latin typeface="Montserrat"/>
              <a:ea typeface="Montserrat"/>
              <a:cs typeface="Montserrat"/>
              <a:sym typeface="Montserrat"/>
            </a:endParaRPr>
          </a:p>
          <a:p>
            <a:pPr marL="0" indent="0">
              <a:spcBef>
                <a:spcPts val="1600"/>
              </a:spcBef>
              <a:spcAft>
                <a:spcPts val="2133"/>
              </a:spcAft>
              <a:buNone/>
            </a:pPr>
            <a:endParaRPr/>
          </a:p>
        </p:txBody>
      </p:sp>
      <p:pic>
        <p:nvPicPr>
          <p:cNvPr id="309" name="Google Shape;309;p42" descr="90% of teacher candidates agreed that the Vosaic platform helped me notice strengths/areas for improvement in my teaching."/>
          <p:cNvPicPr preferRelativeResize="0"/>
          <p:nvPr/>
        </p:nvPicPr>
        <p:blipFill>
          <a:blip r:embed="rId3">
            <a:alphaModFix/>
          </a:blip>
          <a:stretch>
            <a:fillRect/>
          </a:stretch>
        </p:blipFill>
        <p:spPr>
          <a:xfrm>
            <a:off x="4761001" y="522668"/>
            <a:ext cx="6101033" cy="6101033"/>
          </a:xfrm>
          <a:prstGeom prst="rect">
            <a:avLst/>
          </a:prstGeom>
          <a:noFill/>
          <a:ln>
            <a:noFill/>
          </a:ln>
        </p:spPr>
      </p:pic>
      <p:sp>
        <p:nvSpPr>
          <p:cNvPr id="310" name="Google Shape;310;p42">
            <a:extLst>
              <a:ext uri="{C183D7F6-B498-43B3-948B-1728B52AA6E4}">
                <adec:decorative xmlns:adec="http://schemas.microsoft.com/office/drawing/2017/decorative" val="1"/>
              </a:ext>
            </a:extLst>
          </p:cNvPr>
          <p:cNvSpPr txBox="1"/>
          <p:nvPr/>
        </p:nvSpPr>
        <p:spPr>
          <a:xfrm>
            <a:off x="10023233" y="5701600"/>
            <a:ext cx="16028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Agree</a:t>
            </a:r>
            <a:endParaRPr kern="0">
              <a:solidFill>
                <a:srgbClr val="FFFFFF"/>
              </a:solidFill>
              <a:latin typeface="Roboto"/>
              <a:ea typeface="Roboto"/>
              <a:cs typeface="Roboto"/>
              <a:sym typeface="Roboto"/>
            </a:endParaRPr>
          </a:p>
        </p:txBody>
      </p:sp>
      <p:sp>
        <p:nvSpPr>
          <p:cNvPr id="311" name="Google Shape;311;p42">
            <a:extLst>
              <a:ext uri="{C183D7F6-B498-43B3-948B-1728B52AA6E4}">
                <adec:decorative xmlns:adec="http://schemas.microsoft.com/office/drawing/2017/decorative" val="1"/>
              </a:ext>
            </a:extLst>
          </p:cNvPr>
          <p:cNvSpPr txBox="1"/>
          <p:nvPr/>
        </p:nvSpPr>
        <p:spPr>
          <a:xfrm>
            <a:off x="6534400" y="0"/>
            <a:ext cx="44232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Neutral</a:t>
            </a:r>
            <a:endParaRPr kern="0">
              <a:solidFill>
                <a:srgbClr val="FFFFFF"/>
              </a:solidFill>
              <a:latin typeface="Roboto"/>
              <a:ea typeface="Roboto"/>
              <a:cs typeface="Roboto"/>
              <a:sym typeface="Roboto"/>
            </a:endParaRPr>
          </a:p>
        </p:txBody>
      </p:sp>
      <p:sp>
        <p:nvSpPr>
          <p:cNvPr id="312" name="Google Shape;312;p42">
            <a:extLst>
              <a:ext uri="{C183D7F6-B498-43B3-948B-1728B52AA6E4}">
                <adec:decorative xmlns:adec="http://schemas.microsoft.com/office/drawing/2017/decorative" val="1"/>
              </a:ext>
            </a:extLst>
          </p:cNvPr>
          <p:cNvSpPr txBox="1"/>
          <p:nvPr/>
        </p:nvSpPr>
        <p:spPr>
          <a:xfrm>
            <a:off x="2044633" y="522667"/>
            <a:ext cx="5626000" cy="1156400"/>
          </a:xfrm>
          <a:prstGeom prst="rect">
            <a:avLst/>
          </a:prstGeom>
          <a:noFill/>
          <a:ln>
            <a:noFill/>
          </a:ln>
        </p:spPr>
        <p:txBody>
          <a:bodyPr spcFirstLastPara="1" wrap="square" lIns="121900" tIns="121900" rIns="121900" bIns="121900" anchor="t" anchorCtr="0">
            <a:noAutofit/>
          </a:bodyPr>
          <a:lstStyle/>
          <a:p>
            <a:pPr defTabSz="1219170" fontAlgn="auto">
              <a:spcBef>
                <a:spcPts val="0"/>
              </a:spcBef>
              <a:spcAft>
                <a:spcPts val="0"/>
              </a:spcAft>
              <a:buClr>
                <a:srgbClr val="000000"/>
              </a:buClr>
            </a:pPr>
            <a:r>
              <a:rPr lang="en" kern="0">
                <a:solidFill>
                  <a:srgbClr val="FFFFFF"/>
                </a:solidFill>
                <a:latin typeface="Roboto"/>
                <a:ea typeface="Roboto"/>
                <a:cs typeface="Roboto"/>
                <a:sym typeface="Roboto"/>
              </a:rPr>
              <a:t>Disagree/Somewhat Disagree</a:t>
            </a:r>
            <a:endParaRPr kern="0">
              <a:solidFill>
                <a:srgbClr val="FFFFFF"/>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5DD2-57B1-4CBD-8060-53D354B51C0F}"/>
              </a:ext>
            </a:extLst>
          </p:cNvPr>
          <p:cNvSpPr>
            <a:spLocks noGrp="1"/>
          </p:cNvSpPr>
          <p:nvPr>
            <p:ph type="title"/>
          </p:nvPr>
        </p:nvSpPr>
        <p:spPr/>
        <p:txBody>
          <a:bodyPr/>
          <a:lstStyle/>
          <a:p>
            <a:r>
              <a:rPr lang="en-US" b="1"/>
              <a:t>Student Comments</a:t>
            </a:r>
          </a:p>
        </p:txBody>
      </p:sp>
      <p:sp>
        <p:nvSpPr>
          <p:cNvPr id="6" name="Text Placeholder 5">
            <a:extLst>
              <a:ext uri="{FF2B5EF4-FFF2-40B4-BE49-F238E27FC236}">
                <a16:creationId xmlns:a16="http://schemas.microsoft.com/office/drawing/2014/main" id="{255C3168-50BE-462F-805A-318B9079FC7B}"/>
              </a:ext>
            </a:extLst>
          </p:cNvPr>
          <p:cNvSpPr>
            <a:spLocks noGrp="1"/>
          </p:cNvSpPr>
          <p:nvPr>
            <p:ph type="body" idx="1"/>
          </p:nvPr>
        </p:nvSpPr>
        <p:spPr>
          <a:xfrm>
            <a:off x="415600" y="1357067"/>
            <a:ext cx="11360800" cy="5088595"/>
          </a:xfrm>
        </p:spPr>
        <p:txBody>
          <a:bodyPr/>
          <a:lstStyle/>
          <a:p>
            <a:pPr marL="152396" indent="0">
              <a:buNone/>
            </a:pPr>
            <a:r>
              <a:rPr lang="en-US" sz="2600" i="1">
                <a:solidFill>
                  <a:srgbClr val="7030A0"/>
                </a:solidFill>
                <a:latin typeface="Times New Roman" panose="02020603050405020304" pitchFamily="18" charset="0"/>
                <a:cs typeface="Times New Roman" panose="02020603050405020304" pitchFamily="18" charset="0"/>
              </a:rPr>
              <a:t>I definitely prefer this method over having to write an essay because </a:t>
            </a:r>
            <a:r>
              <a:rPr lang="en-US" sz="2600" b="1" i="1">
                <a:solidFill>
                  <a:schemeClr val="accent4"/>
                </a:solidFill>
                <a:latin typeface="Times New Roman" panose="02020603050405020304" pitchFamily="18" charset="0"/>
                <a:cs typeface="Times New Roman" panose="02020603050405020304" pitchFamily="18" charset="0"/>
              </a:rPr>
              <a:t>I can visually see </a:t>
            </a:r>
            <a:r>
              <a:rPr lang="en-US" sz="2600" i="1">
                <a:solidFill>
                  <a:srgbClr val="7030A0"/>
                </a:solidFill>
                <a:latin typeface="Times New Roman" panose="02020603050405020304" pitchFamily="18" charset="0"/>
                <a:cs typeface="Times New Roman" panose="02020603050405020304" pitchFamily="18" charset="0"/>
              </a:rPr>
              <a:t>what I'm doing and reflect on it as I am watching and see overall what are my strengths, what are my weaknesses, how can I improve, etc.</a:t>
            </a:r>
          </a:p>
          <a:p>
            <a:pPr marL="152396" indent="0">
              <a:buNone/>
            </a:pPr>
            <a:endParaRPr lang="en-US" sz="2600" i="1">
              <a:solidFill>
                <a:srgbClr val="7030A0"/>
              </a:solidFill>
              <a:latin typeface="Times New Roman" panose="02020603050405020304" pitchFamily="18" charset="0"/>
              <a:cs typeface="Times New Roman" panose="02020603050405020304" pitchFamily="18" charset="0"/>
            </a:endParaRPr>
          </a:p>
          <a:p>
            <a:pPr marL="152396" indent="0">
              <a:buNone/>
            </a:pPr>
            <a:r>
              <a:rPr lang="en-US" sz="2600" i="1">
                <a:solidFill>
                  <a:srgbClr val="7030A0"/>
                </a:solidFill>
                <a:latin typeface="Times New Roman" panose="02020603050405020304" pitchFamily="18" charset="0"/>
                <a:cs typeface="Times New Roman" panose="02020603050405020304" pitchFamily="18" charset="0"/>
              </a:rPr>
              <a:t>Vosaic </a:t>
            </a:r>
            <a:r>
              <a:rPr lang="en-US" sz="2600" b="1" i="1">
                <a:solidFill>
                  <a:schemeClr val="accent4"/>
                </a:solidFill>
                <a:latin typeface="Times New Roman" panose="02020603050405020304" pitchFamily="18" charset="0"/>
                <a:cs typeface="Times New Roman" panose="02020603050405020304" pitchFamily="18" charset="0"/>
              </a:rPr>
              <a:t>made it easy </a:t>
            </a:r>
            <a:r>
              <a:rPr lang="en-US" sz="2600" i="1">
                <a:solidFill>
                  <a:srgbClr val="7030A0"/>
                </a:solidFill>
                <a:latin typeface="Times New Roman" panose="02020603050405020304" pitchFamily="18" charset="0"/>
                <a:cs typeface="Times New Roman" panose="02020603050405020304" pitchFamily="18" charset="0"/>
              </a:rPr>
              <a:t>to see strengths and weaknesses.</a:t>
            </a:r>
          </a:p>
          <a:p>
            <a:pPr marL="152396" indent="0">
              <a:buNone/>
            </a:pPr>
            <a:endParaRPr lang="en-US" sz="2600" i="1">
              <a:solidFill>
                <a:srgbClr val="7030A0"/>
              </a:solidFill>
              <a:latin typeface="Times New Roman" panose="02020603050405020304" pitchFamily="18" charset="0"/>
              <a:cs typeface="Times New Roman" panose="02020603050405020304" pitchFamily="18" charset="0"/>
            </a:endParaRPr>
          </a:p>
          <a:p>
            <a:pPr marL="152396" indent="0">
              <a:buNone/>
            </a:pPr>
            <a:r>
              <a:rPr lang="en-US" sz="2600" i="1">
                <a:solidFill>
                  <a:srgbClr val="7030A0"/>
                </a:solidFill>
                <a:latin typeface="Times New Roman" panose="02020603050405020304" pitchFamily="18" charset="0"/>
                <a:cs typeface="Times New Roman" panose="02020603050405020304" pitchFamily="18" charset="0"/>
              </a:rPr>
              <a:t>I enjoyed the tags on Vosaic. This is also great because it helps me </a:t>
            </a:r>
            <a:r>
              <a:rPr lang="en-US" sz="2600" b="1" i="1">
                <a:solidFill>
                  <a:schemeClr val="accent4"/>
                </a:solidFill>
                <a:latin typeface="Times New Roman" panose="02020603050405020304" pitchFamily="18" charset="0"/>
                <a:cs typeface="Times New Roman" panose="02020603050405020304" pitchFamily="18" charset="0"/>
              </a:rPr>
              <a:t>practice for the edTPA </a:t>
            </a:r>
            <a:r>
              <a:rPr lang="en-US" sz="2600" i="1">
                <a:solidFill>
                  <a:srgbClr val="7030A0"/>
                </a:solidFill>
                <a:latin typeface="Times New Roman" panose="02020603050405020304" pitchFamily="18" charset="0"/>
                <a:cs typeface="Times New Roman" panose="02020603050405020304" pitchFamily="18" charset="0"/>
              </a:rPr>
              <a:t>in the future. I wish we could get more practice with it!</a:t>
            </a:r>
          </a:p>
          <a:p>
            <a:pPr marL="152396" indent="0">
              <a:buNone/>
            </a:pPr>
            <a:endParaRPr lang="en-US" sz="2000" i="1">
              <a:solidFill>
                <a:srgbClr val="7030A0"/>
              </a:solidFill>
            </a:endParaRPr>
          </a:p>
        </p:txBody>
      </p:sp>
    </p:spTree>
    <p:extLst>
      <p:ext uri="{BB962C8B-B14F-4D97-AF65-F5344CB8AC3E}">
        <p14:creationId xmlns:p14="http://schemas.microsoft.com/office/powerpoint/2010/main" val="3682646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E413-74CB-4BDF-A659-EAE9C5D8D10F}"/>
              </a:ext>
            </a:extLst>
          </p:cNvPr>
          <p:cNvSpPr>
            <a:spLocks noGrp="1"/>
          </p:cNvSpPr>
          <p:nvPr>
            <p:ph type="title"/>
          </p:nvPr>
        </p:nvSpPr>
        <p:spPr/>
        <p:txBody>
          <a:bodyPr/>
          <a:lstStyle/>
          <a:p>
            <a:r>
              <a:rPr lang="en-US" b="1"/>
              <a:t>Guiding Questions for Faculty Considering VPF</a:t>
            </a:r>
          </a:p>
        </p:txBody>
      </p:sp>
      <p:sp>
        <p:nvSpPr>
          <p:cNvPr id="3" name="Text Placeholder 2">
            <a:extLst>
              <a:ext uri="{FF2B5EF4-FFF2-40B4-BE49-F238E27FC236}">
                <a16:creationId xmlns:a16="http://schemas.microsoft.com/office/drawing/2014/main" id="{FB1EBCE3-81A8-40EC-88BD-BD218C3DF56C}"/>
              </a:ext>
            </a:extLst>
          </p:cNvPr>
          <p:cNvSpPr>
            <a:spLocks noGrp="1"/>
          </p:cNvSpPr>
          <p:nvPr>
            <p:ph type="body" idx="1"/>
          </p:nvPr>
        </p:nvSpPr>
        <p:spPr>
          <a:xfrm>
            <a:off x="415600" y="1459359"/>
            <a:ext cx="11360800" cy="4452000"/>
          </a:xfrm>
        </p:spPr>
        <p:txBody>
          <a:bodyPr/>
          <a:lstStyle/>
          <a:p>
            <a:r>
              <a:rPr lang="en-US" sz="2400">
                <a:latin typeface="Montserrat"/>
              </a:rPr>
              <a:t>How do we currently evaluate students on performance or skill-based outcomes? </a:t>
            </a:r>
          </a:p>
          <a:p>
            <a:r>
              <a:rPr lang="en-US" sz="2400">
                <a:latin typeface="Montserrat"/>
              </a:rPr>
              <a:t>What are the strengths of our approaches, and where are our opportunities for growth? </a:t>
            </a:r>
          </a:p>
          <a:p>
            <a:r>
              <a:rPr lang="en-US" sz="2400">
                <a:latin typeface="Montserrat"/>
              </a:rPr>
              <a:t>How does reflection currently play a role in student development of performance outcomes, and how do we scaffold this process for students? </a:t>
            </a:r>
          </a:p>
          <a:p>
            <a:r>
              <a:rPr lang="en-US" sz="2400">
                <a:latin typeface="Montserrat"/>
              </a:rPr>
              <a:t>Is reflection sufficiently detailed and tied to specific moments, or do students generally reflect on a more general or global level? </a:t>
            </a:r>
          </a:p>
          <a:p>
            <a:r>
              <a:rPr lang="en-US" sz="2400">
                <a:latin typeface="Montserrat"/>
              </a:rPr>
              <a:t>Would the ability to reflect on more specific moments provide the potential for more accurate demonstration of learning, and enhanced assessment? </a:t>
            </a:r>
          </a:p>
          <a:p>
            <a:endParaRPr lang="en-US"/>
          </a:p>
        </p:txBody>
      </p:sp>
    </p:spTree>
    <p:extLst>
      <p:ext uri="{BB962C8B-B14F-4D97-AF65-F5344CB8AC3E}">
        <p14:creationId xmlns:p14="http://schemas.microsoft.com/office/powerpoint/2010/main" val="3677809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552CB7-BDD1-46FB-B157-FA00152EA04D}"/>
              </a:ext>
            </a:extLst>
          </p:cNvPr>
          <p:cNvSpPr>
            <a:spLocks noGrp="1"/>
          </p:cNvSpPr>
          <p:nvPr>
            <p:ph type="title"/>
          </p:nvPr>
        </p:nvSpPr>
        <p:spPr/>
        <p:txBody>
          <a:bodyPr/>
          <a:lstStyle/>
          <a:p>
            <a:r>
              <a:rPr lang="en-US"/>
              <a:t>Questions?</a:t>
            </a:r>
          </a:p>
        </p:txBody>
      </p:sp>
      <p:sp>
        <p:nvSpPr>
          <p:cNvPr id="5" name="Slide Number Placeholder 4">
            <a:extLst>
              <a:ext uri="{FF2B5EF4-FFF2-40B4-BE49-F238E27FC236}">
                <a16:creationId xmlns:a16="http://schemas.microsoft.com/office/drawing/2014/main" id="{436D8AC0-CEFC-49B3-8C64-ADE74C6C587D}"/>
              </a:ext>
            </a:extLst>
          </p:cNvPr>
          <p:cNvSpPr>
            <a:spLocks noGrp="1"/>
          </p:cNvSpPr>
          <p:nvPr>
            <p:ph type="sldNum" sz="quarter" idx="15"/>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3775509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44BB-945F-4D4F-B90D-24435C4089D7}"/>
              </a:ext>
            </a:extLst>
          </p:cNvPr>
          <p:cNvSpPr>
            <a:spLocks noGrp="1"/>
          </p:cNvSpPr>
          <p:nvPr>
            <p:ph type="title"/>
          </p:nvPr>
        </p:nvSpPr>
        <p:spPr/>
        <p:txBody>
          <a:bodyPr/>
          <a:lstStyle/>
          <a:p>
            <a:r>
              <a:rPr lang="en-US"/>
              <a:t>Final Considerations</a:t>
            </a:r>
          </a:p>
        </p:txBody>
      </p:sp>
      <p:sp>
        <p:nvSpPr>
          <p:cNvPr id="3" name="Content Placeholder 2">
            <a:extLst>
              <a:ext uri="{FF2B5EF4-FFF2-40B4-BE49-F238E27FC236}">
                <a16:creationId xmlns:a16="http://schemas.microsoft.com/office/drawing/2014/main" id="{E64BC163-FA5E-487E-9EDB-A48D14FA1524}"/>
              </a:ext>
            </a:extLst>
          </p:cNvPr>
          <p:cNvSpPr>
            <a:spLocks noGrp="1"/>
          </p:cNvSpPr>
          <p:nvPr>
            <p:ph sz="quarter" idx="15"/>
          </p:nvPr>
        </p:nvSpPr>
        <p:spPr/>
        <p:txBody>
          <a:bodyPr/>
          <a:lstStyle/>
          <a:p>
            <a:r>
              <a:rPr lang="en-US"/>
              <a:t>Plan for the possibility of rapid transitions between instructional modes</a:t>
            </a:r>
          </a:p>
          <a:p>
            <a:r>
              <a:rPr lang="en-US"/>
              <a:t>Build flexibility into partnership agreements</a:t>
            </a:r>
          </a:p>
          <a:p>
            <a:r>
              <a:rPr lang="en-US"/>
              <a:t>Exercise creativity in providing candidates with practice-based opportunities</a:t>
            </a:r>
          </a:p>
        </p:txBody>
      </p:sp>
      <p:sp>
        <p:nvSpPr>
          <p:cNvPr id="5" name="Slide Number Placeholder 4">
            <a:extLst>
              <a:ext uri="{FF2B5EF4-FFF2-40B4-BE49-F238E27FC236}">
                <a16:creationId xmlns:a16="http://schemas.microsoft.com/office/drawing/2014/main" id="{4A3C5793-A852-447B-8BF3-4E42F314C527}"/>
              </a:ext>
            </a:extLst>
          </p:cNvPr>
          <p:cNvSpPr>
            <a:spLocks noGrp="1"/>
          </p:cNvSpPr>
          <p:nvPr>
            <p:ph type="sldNum" sz="quarter" idx="14"/>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2838245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455D-A9EC-4A46-9F21-A41BE6A6E3BA}"/>
              </a:ext>
            </a:extLst>
          </p:cNvPr>
          <p:cNvSpPr>
            <a:spLocks noGrp="1"/>
          </p:cNvSpPr>
          <p:nvPr>
            <p:ph type="title"/>
          </p:nvPr>
        </p:nvSpPr>
        <p:spPr>
          <a:xfrm>
            <a:off x="457200" y="0"/>
            <a:ext cx="11274552" cy="1280160"/>
          </a:xfrm>
        </p:spPr>
        <p:txBody>
          <a:bodyPr anchor="ctr">
            <a:normAutofit/>
          </a:bodyPr>
          <a:lstStyle/>
          <a:p>
            <a:r>
              <a:rPr lang="en-US"/>
              <a:t>Faculty Learning Series Webpage</a:t>
            </a:r>
          </a:p>
        </p:txBody>
      </p:sp>
      <p:sp>
        <p:nvSpPr>
          <p:cNvPr id="3" name="Content Placeholder 2">
            <a:extLst>
              <a:ext uri="{FF2B5EF4-FFF2-40B4-BE49-F238E27FC236}">
                <a16:creationId xmlns:a16="http://schemas.microsoft.com/office/drawing/2014/main" id="{30BF4091-4A2E-4DED-B8C5-5EC062164F31}"/>
              </a:ext>
            </a:extLst>
          </p:cNvPr>
          <p:cNvSpPr>
            <a:spLocks noGrp="1"/>
          </p:cNvSpPr>
          <p:nvPr>
            <p:ph sz="half" idx="1"/>
          </p:nvPr>
        </p:nvSpPr>
        <p:spPr>
          <a:xfrm>
            <a:off x="457200" y="1371600"/>
            <a:ext cx="5568696" cy="4343400"/>
          </a:xfrm>
        </p:spPr>
        <p:txBody>
          <a:bodyPr>
            <a:normAutofit/>
          </a:bodyPr>
          <a:lstStyle/>
          <a:p>
            <a:r>
              <a:rPr lang="en-US"/>
              <a:t>Access recordings, transcripts, and slide decks from past webinars at </a:t>
            </a:r>
            <a:r>
              <a:rPr lang="en-US">
                <a:hlinkClick r:id="rId2"/>
              </a:rPr>
              <a:t>https://intensiveintervention.org/resource/faculty-professional-learning-series-intensive-intervention</a:t>
            </a:r>
            <a:endParaRPr lang="en-US"/>
          </a:p>
          <a:p>
            <a:r>
              <a:rPr lang="en-US"/>
              <a:t>Materials from today’s webinar will be posted shortly</a:t>
            </a:r>
          </a:p>
          <a:p>
            <a:endParaRPr lang="en-US"/>
          </a:p>
        </p:txBody>
      </p:sp>
      <p:pic>
        <p:nvPicPr>
          <p:cNvPr id="9" name="Content Placeholder 8" descr="Screenshot of webinar recording">
            <a:extLst>
              <a:ext uri="{FF2B5EF4-FFF2-40B4-BE49-F238E27FC236}">
                <a16:creationId xmlns:a16="http://schemas.microsoft.com/office/drawing/2014/main" id="{6EFD6730-472A-45B0-92A4-CFD038381FA7}"/>
              </a:ext>
            </a:extLst>
          </p:cNvPr>
          <p:cNvPicPr>
            <a:picLocks noGrp="1" noChangeAspect="1"/>
          </p:cNvPicPr>
          <p:nvPr>
            <p:ph sz="half" idx="2"/>
          </p:nvPr>
        </p:nvPicPr>
        <p:blipFill>
          <a:blip r:embed="rId3"/>
          <a:stretch>
            <a:fillRect/>
          </a:stretch>
        </p:blipFill>
        <p:spPr>
          <a:xfrm>
            <a:off x="6501723" y="1493206"/>
            <a:ext cx="4532722" cy="3217887"/>
          </a:xfrm>
          <a:noFill/>
        </p:spPr>
      </p:pic>
      <p:sp>
        <p:nvSpPr>
          <p:cNvPr id="5" name="Slide Number Placeholder 4">
            <a:extLst>
              <a:ext uri="{FF2B5EF4-FFF2-40B4-BE49-F238E27FC236}">
                <a16:creationId xmlns:a16="http://schemas.microsoft.com/office/drawing/2014/main" id="{6A812B72-F762-4481-9A90-140BC96B405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58</a:t>
            </a:fld>
            <a:endParaRPr lang="en-US"/>
          </a:p>
        </p:txBody>
      </p:sp>
    </p:spTree>
    <p:extLst>
      <p:ext uri="{BB962C8B-B14F-4D97-AF65-F5344CB8AC3E}">
        <p14:creationId xmlns:p14="http://schemas.microsoft.com/office/powerpoint/2010/main" val="344694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F2C5-3BF3-42C5-A0F2-9C56F5650A1F}"/>
              </a:ext>
            </a:extLst>
          </p:cNvPr>
          <p:cNvSpPr>
            <a:spLocks noGrp="1"/>
          </p:cNvSpPr>
          <p:nvPr>
            <p:ph type="title"/>
          </p:nvPr>
        </p:nvSpPr>
        <p:spPr/>
        <p:txBody>
          <a:bodyPr/>
          <a:lstStyle/>
          <a:p>
            <a:r>
              <a:rPr lang="en-US"/>
              <a:t>Upcoming Webinars</a:t>
            </a:r>
          </a:p>
        </p:txBody>
      </p:sp>
      <p:sp>
        <p:nvSpPr>
          <p:cNvPr id="3" name="Content Placeholder 2">
            <a:extLst>
              <a:ext uri="{FF2B5EF4-FFF2-40B4-BE49-F238E27FC236}">
                <a16:creationId xmlns:a16="http://schemas.microsoft.com/office/drawing/2014/main" id="{CA5DF651-3481-4FCC-9C2C-53D4753B1103}"/>
              </a:ext>
            </a:extLst>
          </p:cNvPr>
          <p:cNvSpPr>
            <a:spLocks noGrp="1"/>
          </p:cNvSpPr>
          <p:nvPr>
            <p:ph sz="quarter" idx="15"/>
          </p:nvPr>
        </p:nvSpPr>
        <p:spPr/>
        <p:txBody>
          <a:bodyPr/>
          <a:lstStyle/>
          <a:p>
            <a:r>
              <a:rPr lang="en-US" b="1"/>
              <a:t>Webinar #3: </a:t>
            </a:r>
            <a:r>
              <a:rPr lang="en-US" b="1">
                <a:hlinkClick r:id="rId2"/>
              </a:rPr>
              <a:t>Course Content Resources for Intensive Intervention</a:t>
            </a:r>
            <a:endParaRPr lang="en-US" b="1"/>
          </a:p>
          <a:p>
            <a:pPr lvl="1"/>
            <a:r>
              <a:rPr lang="en-US"/>
              <a:t>October 7, 2020 from 3:00-4:00pm ET </a:t>
            </a:r>
          </a:p>
          <a:p>
            <a:r>
              <a:rPr lang="en-US" b="1"/>
              <a:t>Webinar #4: </a:t>
            </a:r>
            <a:r>
              <a:rPr lang="en-US" b="1">
                <a:hlinkClick r:id="rId3"/>
              </a:rPr>
              <a:t>Continuous Program Improvement</a:t>
            </a:r>
            <a:endParaRPr lang="en-US" b="1"/>
          </a:p>
          <a:p>
            <a:pPr lvl="1"/>
            <a:r>
              <a:rPr lang="en-US"/>
              <a:t>December 1, 2020 from 3:00-4:00pm ET</a:t>
            </a:r>
          </a:p>
          <a:p>
            <a:pPr lvl="1"/>
            <a:endParaRPr lang="en-US"/>
          </a:p>
        </p:txBody>
      </p:sp>
      <p:sp>
        <p:nvSpPr>
          <p:cNvPr id="5" name="Slide Number Placeholder 4">
            <a:extLst>
              <a:ext uri="{FF2B5EF4-FFF2-40B4-BE49-F238E27FC236}">
                <a16:creationId xmlns:a16="http://schemas.microsoft.com/office/drawing/2014/main" id="{1D0A51AB-346A-4BFA-A221-F3CC8D839725}"/>
              </a:ext>
            </a:extLst>
          </p:cNvPr>
          <p:cNvSpPr>
            <a:spLocks noGrp="1"/>
          </p:cNvSpPr>
          <p:nvPr>
            <p:ph type="sldNum" sz="quarter" idx="14"/>
          </p:nvPr>
        </p:nvSpPr>
        <p:spPr/>
        <p:txBody>
          <a:bodyPr/>
          <a:lstStyle/>
          <a:p>
            <a:fld id="{99A20822-4A49-4D36-86E3-300BA48D3F00}" type="slidenum">
              <a:rPr lang="en-US" smtClean="0"/>
              <a:pPr/>
              <a:t>59</a:t>
            </a:fld>
            <a:endParaRPr lang="en-US"/>
          </a:p>
        </p:txBody>
      </p:sp>
    </p:spTree>
    <p:extLst>
      <p:ext uri="{BB962C8B-B14F-4D97-AF65-F5344CB8AC3E}">
        <p14:creationId xmlns:p14="http://schemas.microsoft.com/office/powerpoint/2010/main" val="1644757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F1A27-3597-45C4-941A-53F5C95B6463}"/>
              </a:ext>
            </a:extLst>
          </p:cNvPr>
          <p:cNvSpPr>
            <a:spLocks noGrp="1"/>
          </p:cNvSpPr>
          <p:nvPr>
            <p:ph type="title"/>
          </p:nvPr>
        </p:nvSpPr>
        <p:spPr/>
        <p:txBody>
          <a:bodyPr/>
          <a:lstStyle/>
          <a:p>
            <a:r>
              <a:rPr lang="en-US"/>
              <a:t>What Are Practice-Based Opportunities?</a:t>
            </a:r>
          </a:p>
        </p:txBody>
      </p:sp>
      <p:sp>
        <p:nvSpPr>
          <p:cNvPr id="7" name="Content Placeholder 6">
            <a:extLst>
              <a:ext uri="{FF2B5EF4-FFF2-40B4-BE49-F238E27FC236}">
                <a16:creationId xmlns:a16="http://schemas.microsoft.com/office/drawing/2014/main" id="{7F0C709C-C1EF-4ACE-A137-1E843E9F4009}"/>
              </a:ext>
            </a:extLst>
          </p:cNvPr>
          <p:cNvSpPr>
            <a:spLocks noGrp="1"/>
          </p:cNvSpPr>
          <p:nvPr>
            <p:ph sz="quarter" idx="15"/>
          </p:nvPr>
        </p:nvSpPr>
        <p:spPr/>
        <p:txBody>
          <a:bodyPr/>
          <a:lstStyle/>
          <a:p>
            <a:r>
              <a:rPr lang="en-US"/>
              <a:t>Opportunities for teacher candidates to integrate content and pedagogy acquired through coursework into instruction.</a:t>
            </a:r>
          </a:p>
        </p:txBody>
      </p:sp>
      <p:graphicFrame>
        <p:nvGraphicFramePr>
          <p:cNvPr id="3" name="Diagram 2" descr="High-quality course content plus opportunities to practice teaching and receive feedback equals effective preparation.">
            <a:extLst>
              <a:ext uri="{FF2B5EF4-FFF2-40B4-BE49-F238E27FC236}">
                <a16:creationId xmlns:a16="http://schemas.microsoft.com/office/drawing/2014/main" id="{D3CC4433-0ED8-466C-8AE5-85D8537F0057}"/>
              </a:ext>
            </a:extLst>
          </p:cNvPr>
          <p:cNvGraphicFramePr/>
          <p:nvPr>
            <p:extLst>
              <p:ext uri="{D42A27DB-BD31-4B8C-83A1-F6EECF244321}">
                <p14:modId xmlns:p14="http://schemas.microsoft.com/office/powerpoint/2010/main" val="3583801833"/>
              </p:ext>
            </p:extLst>
          </p:nvPr>
        </p:nvGraphicFramePr>
        <p:xfrm>
          <a:off x="646604" y="640080"/>
          <a:ext cx="10895744" cy="682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2">
            <a:extLst>
              <a:ext uri="{FF2B5EF4-FFF2-40B4-BE49-F238E27FC236}">
                <a16:creationId xmlns:a16="http://schemas.microsoft.com/office/drawing/2014/main" id="{436C7A6D-4FBC-4D38-AD15-4DD528E9B629}"/>
              </a:ext>
            </a:extLst>
          </p:cNvPr>
          <p:cNvSpPr>
            <a:spLocks noGrp="1"/>
          </p:cNvSpPr>
          <p:nvPr>
            <p:ph type="body" sz="quarter" idx="13"/>
          </p:nvPr>
        </p:nvSpPr>
        <p:spPr/>
        <p:txBody>
          <a:bodyPr/>
          <a:lstStyle/>
          <a:p>
            <a:r>
              <a:rPr lang="en-US"/>
              <a:t>Source: Benedict, Holdheide, Brownell, &amp; Foley, 2016.</a:t>
            </a:r>
          </a:p>
        </p:txBody>
      </p:sp>
      <p:sp>
        <p:nvSpPr>
          <p:cNvPr id="4" name="Slide Number Placeholder 3">
            <a:extLst>
              <a:ext uri="{FF2B5EF4-FFF2-40B4-BE49-F238E27FC236}">
                <a16:creationId xmlns:a16="http://schemas.microsoft.com/office/drawing/2014/main" id="{F833516F-96F9-4A8E-BF6D-FB1CF2E3DB1B}"/>
              </a:ext>
            </a:extLst>
          </p:cNvPr>
          <p:cNvSpPr>
            <a:spLocks noGrp="1"/>
          </p:cNvSpPr>
          <p:nvPr>
            <p:ph type="sldNum" sz="quarter" idx="14"/>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692978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lvl="0"/>
            <a:fld id="{99A20822-4A49-4D36-86E3-300BA48D3F00}" type="slidenum">
              <a:rPr lang="en-US" noProof="0" smtClean="0"/>
              <a:pPr lvl="0"/>
              <a:t>60</a:t>
            </a:fld>
            <a:endParaRPr lang="en-US" noProof="0"/>
          </a:p>
        </p:txBody>
      </p:sp>
      <p:sp>
        <p:nvSpPr>
          <p:cNvPr id="7" name="TextBox 6">
            <a:extLst>
              <a:ext uri="{FF2B5EF4-FFF2-40B4-BE49-F238E27FC236}">
                <a16:creationId xmlns:a16="http://schemas.microsoft.com/office/drawing/2014/main" id="{E27F1004-D5C0-4D57-9EF3-2C3939B4F836}"/>
              </a:ext>
            </a:extLst>
          </p:cNvPr>
          <p:cNvSpPr txBox="1"/>
          <p:nvPr/>
        </p:nvSpPr>
        <p:spPr>
          <a:xfrm>
            <a:off x="6843311" y="3778785"/>
            <a:ext cx="4891489" cy="1446550"/>
          </a:xfrm>
          <a:prstGeom prst="rect">
            <a:avLst/>
          </a:prstGeom>
          <a:noFill/>
        </p:spPr>
        <p:txBody>
          <a:bodyPr wrap="square" rtlCol="0">
            <a:spAutoFit/>
          </a:bodyPr>
          <a:lstStyle/>
          <a:p>
            <a:r>
              <a:rPr lang="en-US" sz="2200"/>
              <a:t>Lindsey Hayes: lhayes@air.org</a:t>
            </a:r>
          </a:p>
          <a:p>
            <a:r>
              <a:rPr lang="en-US" sz="2200"/>
              <a:t>Amy Colpo: acolpo@air.org</a:t>
            </a:r>
          </a:p>
          <a:p>
            <a:r>
              <a:rPr lang="en-US" sz="2200"/>
              <a:t>Tara Kaczorowski: tlkaczo@ilstu.edu</a:t>
            </a:r>
          </a:p>
          <a:p>
            <a:endParaRPr lang="en-US" sz="2200"/>
          </a:p>
        </p:txBody>
      </p:sp>
      <p:sp>
        <p:nvSpPr>
          <p:cNvPr id="5" name="Title 4">
            <a:extLst>
              <a:ext uri="{FF2B5EF4-FFF2-40B4-BE49-F238E27FC236}">
                <a16:creationId xmlns:a16="http://schemas.microsoft.com/office/drawing/2014/main" id="{29474B4F-80A0-4ABD-ADFA-BBC1255E03BA}"/>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a:t>Questions or </a:t>
            </a:r>
            <a:r>
              <a:rPr lang="en-US" err="1"/>
              <a:t>COmments</a:t>
            </a:r>
            <a:endParaRPr lang="en-US"/>
          </a:p>
        </p:txBody>
      </p:sp>
    </p:spTree>
    <p:extLst>
      <p:ext uri="{BB962C8B-B14F-4D97-AF65-F5344CB8AC3E}">
        <p14:creationId xmlns:p14="http://schemas.microsoft.com/office/powerpoint/2010/main" val="2022313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70B8-D51E-4463-B03B-6C49AE2D0C59}"/>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6376AA66-D855-4964-AAF0-D02E8DDD35F9}"/>
              </a:ext>
            </a:extLst>
          </p:cNvPr>
          <p:cNvSpPr>
            <a:spLocks noGrp="1"/>
          </p:cNvSpPr>
          <p:nvPr>
            <p:ph sz="quarter" idx="15"/>
          </p:nvPr>
        </p:nvSpPr>
        <p:spPr>
          <a:xfrm>
            <a:off x="457200" y="1371600"/>
            <a:ext cx="11274552" cy="4247147"/>
          </a:xfrm>
        </p:spPr>
        <p:txBody>
          <a:bodyPr>
            <a:normAutofit fontScale="70000" lnSpcReduction="20000"/>
          </a:bodyPr>
          <a:lstStyle/>
          <a:p>
            <a:pPr marL="457200" lvl="0" indent="-457200">
              <a:lnSpc>
                <a:spcPct val="107000"/>
              </a:lnSpc>
              <a:spcBef>
                <a:spcPts val="0"/>
              </a:spcBef>
              <a:spcAft>
                <a:spcPts val="800"/>
              </a:spcAft>
              <a:buClr>
                <a:srgbClr val="C25131"/>
              </a:buClr>
              <a:buNone/>
            </a:pPr>
            <a:r>
              <a:rPr lang="en-US" sz="2300">
                <a:solidFill>
                  <a:srgbClr val="262626"/>
                </a:solidFill>
                <a:ea typeface="Calibri" panose="020F0502020204030204" pitchFamily="34" charset="0"/>
                <a:cs typeface="Times New Roman" panose="02020603050405020304" pitchFamily="18" charset="0"/>
              </a:rPr>
              <a:t>Benedict, A., Holdheide, L., Brownell, M., &amp; Foley, A. M. (2016). Learning to teach: Practice-based preparation in teacher education. Retrieved from </a:t>
            </a:r>
            <a:r>
              <a:rPr lang="en-US" sz="2300">
                <a:solidFill>
                  <a:srgbClr val="262626"/>
                </a:solidFill>
                <a:ea typeface="Calibri" panose="020F0502020204030204" pitchFamily="34" charset="0"/>
                <a:cs typeface="Times New Roman" panose="02020603050405020304" pitchFamily="18" charset="0"/>
                <a:hlinkClick r:id="rId3"/>
              </a:rPr>
              <a:t>https://ceedar.education.ufl.edu/wp-content/uploads/2016/07/Learning_To_Teach.pdf</a:t>
            </a:r>
            <a:r>
              <a:rPr lang="en-US" sz="2300">
                <a:solidFill>
                  <a:srgbClr val="262626"/>
                </a:solidFill>
                <a:ea typeface="Calibri" panose="020F0502020204030204" pitchFamily="34" charset="0"/>
                <a:cs typeface="Times New Roman" panose="02020603050405020304" pitchFamily="18" charset="0"/>
              </a:rPr>
              <a:t>   </a:t>
            </a:r>
          </a:p>
          <a:p>
            <a:pPr marL="457200" lvl="0" indent="-457200">
              <a:lnSpc>
                <a:spcPct val="107000"/>
              </a:lnSpc>
              <a:spcBef>
                <a:spcPts val="0"/>
              </a:spcBef>
              <a:spcAft>
                <a:spcPts val="800"/>
              </a:spcAft>
              <a:buClr>
                <a:srgbClr val="C25131"/>
              </a:buClr>
              <a:buNone/>
            </a:pPr>
            <a:r>
              <a:rPr lang="en-US" sz="2300">
                <a:solidFill>
                  <a:srgbClr val="262626"/>
                </a:solidFill>
                <a:ea typeface="Calibri" panose="020F0502020204030204" pitchFamily="34" charset="0"/>
                <a:cs typeface="Times New Roman" panose="02020603050405020304" pitchFamily="18" charset="0"/>
              </a:rPr>
              <a:t>Fuchs, D., Fuchs, L. S., &amp; Vaughn, S. (2014). What is intensive instruction and why is it important? </a:t>
            </a:r>
            <a:r>
              <a:rPr lang="en-US" sz="2300" i="1">
                <a:solidFill>
                  <a:srgbClr val="262626"/>
                </a:solidFill>
                <a:ea typeface="Calibri" panose="020F0502020204030204" pitchFamily="34" charset="0"/>
                <a:cs typeface="Times New Roman" panose="02020603050405020304" pitchFamily="18" charset="0"/>
              </a:rPr>
              <a:t>Teaching Exceptional Children, 46(</a:t>
            </a:r>
            <a:r>
              <a:rPr lang="en-US" sz="2300">
                <a:solidFill>
                  <a:srgbClr val="262626"/>
                </a:solidFill>
                <a:ea typeface="Calibri" panose="020F0502020204030204" pitchFamily="34" charset="0"/>
                <a:cs typeface="Times New Roman" panose="02020603050405020304" pitchFamily="18" charset="0"/>
              </a:rPr>
              <a:t>4), 13-18.</a:t>
            </a:r>
          </a:p>
          <a:p>
            <a:pPr marL="457200" indent="-457200">
              <a:lnSpc>
                <a:spcPct val="107000"/>
              </a:lnSpc>
              <a:spcBef>
                <a:spcPts val="0"/>
              </a:spcBef>
              <a:spcAft>
                <a:spcPts val="800"/>
              </a:spcAft>
              <a:buClr>
                <a:srgbClr val="C25131"/>
              </a:buClr>
              <a:buNone/>
            </a:pPr>
            <a:r>
              <a:rPr lang="en-US" sz="2300">
                <a:effectLst/>
                <a:ea typeface="Calibri" panose="020F0502020204030204" pitchFamily="34" charset="0"/>
                <a:cs typeface="Times New Roman" panose="02020603050405020304" pitchFamily="18" charset="0"/>
              </a:rPr>
              <a:t>Groves, S., Doig, B., </a:t>
            </a:r>
            <a:r>
              <a:rPr lang="en-US" sz="2300" err="1">
                <a:effectLst/>
                <a:ea typeface="Calibri" panose="020F0502020204030204" pitchFamily="34" charset="0"/>
                <a:cs typeface="Times New Roman" panose="02020603050405020304" pitchFamily="18" charset="0"/>
              </a:rPr>
              <a:t>Widjaja</a:t>
            </a:r>
            <a:r>
              <a:rPr lang="en-US" sz="2300">
                <a:effectLst/>
                <a:ea typeface="Calibri" panose="020F0502020204030204" pitchFamily="34" charset="0"/>
                <a:cs typeface="Times New Roman" panose="02020603050405020304" pitchFamily="18" charset="0"/>
              </a:rPr>
              <a:t>, W., Garner, D., &amp; Palmer, K. (2013). Implementing Japanese lesson study: An example of teacher-researcher collaboration. </a:t>
            </a:r>
            <a:r>
              <a:rPr lang="en-US" sz="2300" i="1">
                <a:effectLst/>
                <a:ea typeface="Calibri" panose="020F0502020204030204" pitchFamily="34" charset="0"/>
                <a:cs typeface="Times New Roman" panose="02020603050405020304" pitchFamily="18" charset="0"/>
              </a:rPr>
              <a:t>Australian Mathematics Teacher, 69</a:t>
            </a:r>
            <a:r>
              <a:rPr lang="en-US" sz="2300">
                <a:effectLst/>
                <a:ea typeface="Calibri" panose="020F0502020204030204" pitchFamily="34" charset="0"/>
                <a:cs typeface="Times New Roman" panose="02020603050405020304" pitchFamily="18" charset="0"/>
              </a:rPr>
              <a:t>(3), 10-17.</a:t>
            </a:r>
            <a:endParaRPr lang="en-US" sz="2300">
              <a:solidFill>
                <a:srgbClr val="262626"/>
              </a:solidFill>
              <a:ea typeface="Calibri" panose="020F0502020204030204" pitchFamily="34" charset="0"/>
              <a:cs typeface="Times New Roman" panose="02020603050405020304" pitchFamily="18" charset="0"/>
            </a:endParaRPr>
          </a:p>
          <a:p>
            <a:pPr marL="457200" lvl="0" indent="-457200">
              <a:lnSpc>
                <a:spcPct val="107000"/>
              </a:lnSpc>
              <a:spcBef>
                <a:spcPts val="0"/>
              </a:spcBef>
              <a:spcAft>
                <a:spcPts val="800"/>
              </a:spcAft>
              <a:buClr>
                <a:srgbClr val="C25131"/>
              </a:buClr>
              <a:buNone/>
            </a:pPr>
            <a:r>
              <a:rPr lang="en-US" sz="2300">
                <a:solidFill>
                  <a:srgbClr val="262626"/>
                </a:solidFill>
                <a:ea typeface="Calibri" panose="020F0502020204030204" pitchFamily="34" charset="0"/>
                <a:cs typeface="Times New Roman" panose="02020603050405020304" pitchFamily="18" charset="0"/>
              </a:rPr>
              <a:t>Kretlow, A. G., &amp; Bartholomew, C. C. (2010). Using coaching to improve the fidelity of evidence-based practices: A review of studies. </a:t>
            </a:r>
            <a:r>
              <a:rPr lang="en-US" sz="2300" i="1">
                <a:solidFill>
                  <a:srgbClr val="262626"/>
                </a:solidFill>
                <a:ea typeface="Calibri" panose="020F0502020204030204" pitchFamily="34" charset="0"/>
                <a:cs typeface="Times New Roman" panose="02020603050405020304" pitchFamily="18" charset="0"/>
              </a:rPr>
              <a:t>Teacher Education and Special Education, 33</a:t>
            </a:r>
            <a:r>
              <a:rPr lang="en-US" sz="2300">
                <a:solidFill>
                  <a:srgbClr val="262626"/>
                </a:solidFill>
                <a:ea typeface="Calibri" panose="020F0502020204030204" pitchFamily="34" charset="0"/>
                <a:cs typeface="Times New Roman" panose="02020603050405020304" pitchFamily="18" charset="0"/>
              </a:rPr>
              <a:t>(4), 279-299.</a:t>
            </a:r>
          </a:p>
          <a:p>
            <a:pPr marL="457200" lvl="0" indent="-457200">
              <a:lnSpc>
                <a:spcPct val="107000"/>
              </a:lnSpc>
              <a:spcBef>
                <a:spcPts val="0"/>
              </a:spcBef>
              <a:spcAft>
                <a:spcPts val="800"/>
              </a:spcAft>
              <a:buClr>
                <a:srgbClr val="C25131"/>
              </a:buClr>
              <a:buNone/>
            </a:pPr>
            <a:r>
              <a:rPr lang="en-US" sz="2300">
                <a:solidFill>
                  <a:srgbClr val="262626"/>
                </a:solidFill>
                <a:ea typeface="Calibri" panose="020F0502020204030204" pitchFamily="34" charset="0"/>
                <a:cs typeface="Times New Roman" panose="02020603050405020304" pitchFamily="18" charset="0"/>
              </a:rPr>
              <a:t>Mason-Williams, L., Rosenberg, M., Kimmel, L., &amp; Sindelar, P. (2020). Addressing shortages of educators in an uncertain COVID-19 landscape: Viewing teacher candidates as assets. Retrieved from </a:t>
            </a:r>
            <a:r>
              <a:rPr lang="en-US" sz="2300">
                <a:solidFill>
                  <a:srgbClr val="262626"/>
                </a:solidFill>
                <a:ea typeface="Calibri" panose="020F0502020204030204" pitchFamily="34" charset="0"/>
                <a:cs typeface="Times New Roman" panose="02020603050405020304" pitchFamily="18" charset="0"/>
                <a:hlinkClick r:id="rId4"/>
              </a:rPr>
              <a:t>https://ceedar.education.ufl.edu/wp-content/uploads/2020/06/Addressing-Shortages-COVID-Landscape.pdf</a:t>
            </a:r>
            <a:endParaRPr lang="en-US" sz="2300">
              <a:solidFill>
                <a:srgbClr val="262626"/>
              </a:solidFill>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buClr>
                <a:srgbClr val="C25131"/>
              </a:buClr>
              <a:buNone/>
            </a:pPr>
            <a:r>
              <a:rPr lang="en-US" sz="2300">
                <a:effectLst/>
                <a:ea typeface="Calibri" panose="020F0502020204030204" pitchFamily="34" charset="0"/>
                <a:cs typeface="Times New Roman" panose="02020603050405020304" pitchFamily="18" charset="0"/>
              </a:rPr>
              <a:t>Switzer, J. M., </a:t>
            </a:r>
            <a:r>
              <a:rPr lang="en-US" sz="2300" err="1">
                <a:effectLst/>
                <a:ea typeface="Calibri" panose="020F0502020204030204" pitchFamily="34" charset="0"/>
                <a:cs typeface="Times New Roman" panose="02020603050405020304" pitchFamily="18" charset="0"/>
              </a:rPr>
              <a:t>Teuscher</a:t>
            </a:r>
            <a:r>
              <a:rPr lang="en-US" sz="2300">
                <a:effectLst/>
                <a:ea typeface="Calibri" panose="020F0502020204030204" pitchFamily="34" charset="0"/>
                <a:cs typeface="Times New Roman" panose="02020603050405020304" pitchFamily="18" charset="0"/>
              </a:rPr>
              <a:t>, D., &amp; Siebert, D. (2015). See it, try it, and reflect on it (</a:t>
            </a:r>
            <a:r>
              <a:rPr lang="en-US" sz="2300" err="1">
                <a:effectLst/>
                <a:ea typeface="Calibri" panose="020F0502020204030204" pitchFamily="34" charset="0"/>
                <a:cs typeface="Times New Roman" panose="02020603050405020304" pitchFamily="18" charset="0"/>
              </a:rPr>
              <a:t>STaR</a:t>
            </a:r>
            <a:r>
              <a:rPr lang="en-US" sz="2300">
                <a:effectLst/>
                <a:ea typeface="Calibri" panose="020F0502020204030204" pitchFamily="34" charset="0"/>
                <a:cs typeface="Times New Roman" panose="02020603050405020304" pitchFamily="18" charset="0"/>
              </a:rPr>
              <a:t>): Using video to scaffold and support preservice teachers in the reflective process of developing participation questioning discourse. In E. </a:t>
            </a:r>
            <a:r>
              <a:rPr lang="en-US" sz="2300" err="1">
                <a:effectLst/>
                <a:ea typeface="Calibri" panose="020F0502020204030204" pitchFamily="34" charset="0"/>
                <a:cs typeface="Times New Roman" panose="02020603050405020304" pitchFamily="18" charset="0"/>
              </a:rPr>
              <a:t>Ortlieb</a:t>
            </a:r>
            <a:r>
              <a:rPr lang="en-US" sz="2300">
                <a:effectLst/>
                <a:ea typeface="Calibri" panose="020F0502020204030204" pitchFamily="34" charset="0"/>
                <a:cs typeface="Times New Roman" panose="02020603050405020304" pitchFamily="18" charset="0"/>
              </a:rPr>
              <a:t>, L. E. Shanahan, &amp; M. B. </a:t>
            </a:r>
            <a:r>
              <a:rPr lang="en-US" sz="2300" err="1">
                <a:effectLst/>
                <a:ea typeface="Calibri" panose="020F0502020204030204" pitchFamily="34" charset="0"/>
                <a:cs typeface="Times New Roman" panose="02020603050405020304" pitchFamily="18" charset="0"/>
              </a:rPr>
              <a:t>McVee</a:t>
            </a:r>
            <a:r>
              <a:rPr lang="en-US" sz="2300">
                <a:effectLst/>
                <a:ea typeface="Calibri" panose="020F0502020204030204" pitchFamily="34" charset="0"/>
                <a:cs typeface="Times New Roman" panose="02020603050405020304" pitchFamily="18" charset="0"/>
              </a:rPr>
              <a:t> (Eds.),</a:t>
            </a:r>
            <a:r>
              <a:rPr lang="en-US" sz="2300" i="1">
                <a:effectLst/>
                <a:ea typeface="Calibri" panose="020F0502020204030204" pitchFamily="34" charset="0"/>
                <a:cs typeface="Times New Roman" panose="02020603050405020304" pitchFamily="18" charset="0"/>
              </a:rPr>
              <a:t> Video research in disciplinary literacies (Literacy research, practice and evaluation, Volume 6) </a:t>
            </a:r>
            <a:r>
              <a:rPr lang="en-US" sz="2300">
                <a:effectLst/>
                <a:ea typeface="Calibri" panose="020F0502020204030204" pitchFamily="34" charset="0"/>
                <a:cs typeface="Times New Roman" panose="02020603050405020304" pitchFamily="18" charset="0"/>
              </a:rPr>
              <a:t>(pp. 3–20). Emerald Group Publishing Limited.</a:t>
            </a:r>
            <a:endParaRPr lang="en-US" sz="2300">
              <a:solidFill>
                <a:srgbClr val="262626"/>
              </a:solidFill>
              <a:ea typeface="Calibri" panose="020F0502020204030204" pitchFamily="34" charset="0"/>
              <a:cs typeface="Times New Roman" panose="02020603050405020304" pitchFamily="18" charset="0"/>
            </a:endParaRPr>
          </a:p>
          <a:p>
            <a:pPr marL="457200" lvl="0" indent="-457200">
              <a:lnSpc>
                <a:spcPct val="107000"/>
              </a:lnSpc>
              <a:spcBef>
                <a:spcPts val="0"/>
              </a:spcBef>
              <a:spcAft>
                <a:spcPts val="800"/>
              </a:spcAft>
              <a:buClr>
                <a:srgbClr val="C25131"/>
              </a:buClr>
              <a:buNone/>
            </a:pPr>
            <a:r>
              <a:rPr lang="en-US" sz="1800">
                <a:solidFill>
                  <a:srgbClr val="262626"/>
                </a:solidFill>
                <a:ea typeface="Calibri" panose="020F0502020204030204" pitchFamily="34" charset="0"/>
                <a:cs typeface="Times New Roman" panose="02020603050405020304" pitchFamily="18" charset="0"/>
              </a:rPr>
              <a:t>  </a:t>
            </a:r>
          </a:p>
        </p:txBody>
      </p:sp>
      <p:sp>
        <p:nvSpPr>
          <p:cNvPr id="5" name="Slide Number Placeholder 4">
            <a:extLst>
              <a:ext uri="{FF2B5EF4-FFF2-40B4-BE49-F238E27FC236}">
                <a16:creationId xmlns:a16="http://schemas.microsoft.com/office/drawing/2014/main" id="{E7B873AD-D3AE-434B-9164-4FC61C22ECFA}"/>
              </a:ext>
            </a:extLst>
          </p:cNvPr>
          <p:cNvSpPr>
            <a:spLocks noGrp="1"/>
          </p:cNvSpPr>
          <p:nvPr>
            <p:ph type="sldNum" sz="quarter" idx="14"/>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2617369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normAutofit/>
          </a:bodyPr>
          <a:lstStyle/>
          <a:p>
            <a:r>
              <a:rPr lang="en-US" sz="4200"/>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45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a:xfrm>
            <a:off x="10390021" y="6742584"/>
            <a:ext cx="52900" cy="115416"/>
          </a:xfrm>
        </p:spPr>
        <p:txBody>
          <a:bodyPr/>
          <a:lstStyle/>
          <a:p>
            <a:fld id="{99A20822-4A49-4D36-86E3-300BA48D3F00}" type="slidenum">
              <a:rPr lang="en-US" smtClean="0"/>
              <a:pPr/>
              <a:t>62</a:t>
            </a:fld>
            <a:endParaRPr lang="en-US"/>
          </a:p>
        </p:txBody>
      </p:sp>
    </p:spTree>
    <p:extLst>
      <p:ext uri="{BB962C8B-B14F-4D97-AF65-F5344CB8AC3E}">
        <p14:creationId xmlns:p14="http://schemas.microsoft.com/office/powerpoint/2010/main" val="13307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8ADC-0FE9-4D27-ACA3-D5C3742A11B4}"/>
              </a:ext>
            </a:extLst>
          </p:cNvPr>
          <p:cNvSpPr>
            <a:spLocks noGrp="1"/>
          </p:cNvSpPr>
          <p:nvPr>
            <p:ph type="title"/>
          </p:nvPr>
        </p:nvSpPr>
        <p:spPr/>
        <p:txBody>
          <a:bodyPr/>
          <a:lstStyle/>
          <a:p>
            <a:r>
              <a:rPr lang="en-US"/>
              <a:t>What Do They Look Like?</a:t>
            </a:r>
          </a:p>
        </p:txBody>
      </p:sp>
      <p:sp>
        <p:nvSpPr>
          <p:cNvPr id="3" name="Content Placeholder 2">
            <a:extLst>
              <a:ext uri="{FF2B5EF4-FFF2-40B4-BE49-F238E27FC236}">
                <a16:creationId xmlns:a16="http://schemas.microsoft.com/office/drawing/2014/main" id="{DA8EDED6-ED5D-437E-9816-DADD43971044}"/>
              </a:ext>
            </a:extLst>
          </p:cNvPr>
          <p:cNvSpPr>
            <a:spLocks noGrp="1"/>
          </p:cNvSpPr>
          <p:nvPr>
            <p:ph sz="half" idx="1"/>
          </p:nvPr>
        </p:nvSpPr>
        <p:spPr/>
        <p:txBody>
          <a:bodyPr/>
          <a:lstStyle/>
          <a:p>
            <a:r>
              <a:rPr lang="en-US" b="1"/>
              <a:t>Field experiences: </a:t>
            </a:r>
            <a:r>
              <a:rPr lang="en-US"/>
              <a:t>Observing the practice of others</a:t>
            </a:r>
          </a:p>
          <a:p>
            <a:pPr lvl="1"/>
            <a:r>
              <a:rPr lang="en-US"/>
              <a:t>Observations</a:t>
            </a:r>
          </a:p>
          <a:p>
            <a:pPr lvl="1"/>
            <a:r>
              <a:rPr lang="en-US"/>
              <a:t>Interviews</a:t>
            </a:r>
          </a:p>
          <a:p>
            <a:pPr lvl="1"/>
            <a:r>
              <a:rPr lang="en-US"/>
              <a:t>Shadowing</a:t>
            </a:r>
          </a:p>
        </p:txBody>
      </p:sp>
      <p:sp>
        <p:nvSpPr>
          <p:cNvPr id="9" name="Content Placeholder 8">
            <a:extLst>
              <a:ext uri="{FF2B5EF4-FFF2-40B4-BE49-F238E27FC236}">
                <a16:creationId xmlns:a16="http://schemas.microsoft.com/office/drawing/2014/main" id="{5CA1C06F-35C2-4CD8-AE9A-A25F09A4116A}"/>
              </a:ext>
            </a:extLst>
          </p:cNvPr>
          <p:cNvSpPr>
            <a:spLocks noGrp="1"/>
          </p:cNvSpPr>
          <p:nvPr>
            <p:ph sz="half" idx="2"/>
          </p:nvPr>
        </p:nvSpPr>
        <p:spPr/>
        <p:txBody>
          <a:bodyPr/>
          <a:lstStyle/>
          <a:p>
            <a:r>
              <a:rPr lang="en-US" b="1"/>
              <a:t>Clinical experiences: </a:t>
            </a:r>
            <a:r>
              <a:rPr lang="en-US"/>
              <a:t>Opportunities for candidates to practice teaching and receive feedback</a:t>
            </a:r>
          </a:p>
          <a:p>
            <a:pPr lvl="1"/>
            <a:r>
              <a:rPr lang="en-US"/>
              <a:t>Student teaching </a:t>
            </a:r>
          </a:p>
          <a:p>
            <a:pPr lvl="1"/>
            <a:r>
              <a:rPr lang="en-US"/>
              <a:t>Internships</a:t>
            </a:r>
          </a:p>
          <a:p>
            <a:pPr lvl="1"/>
            <a:r>
              <a:rPr lang="en-US"/>
              <a:t>Residencies</a:t>
            </a:r>
          </a:p>
        </p:txBody>
      </p:sp>
      <p:sp>
        <p:nvSpPr>
          <p:cNvPr id="5" name="Slide Number Placeholder 4">
            <a:extLst>
              <a:ext uri="{FF2B5EF4-FFF2-40B4-BE49-F238E27FC236}">
                <a16:creationId xmlns:a16="http://schemas.microsoft.com/office/drawing/2014/main" id="{7D9B857D-D3C8-45AB-8FE9-F9BA299E0B15}"/>
              </a:ext>
            </a:extLst>
          </p:cNvPr>
          <p:cNvSpPr>
            <a:spLocks noGrp="1"/>
          </p:cNvSpPr>
          <p:nvPr>
            <p:ph type="sldNum" sz="quarter" idx="12"/>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37348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F1A27-3597-45C4-941A-53F5C95B6463}"/>
              </a:ext>
            </a:extLst>
          </p:cNvPr>
          <p:cNvSpPr>
            <a:spLocks noGrp="1"/>
          </p:cNvSpPr>
          <p:nvPr>
            <p:ph type="title"/>
          </p:nvPr>
        </p:nvSpPr>
        <p:spPr/>
        <p:txBody>
          <a:bodyPr/>
          <a:lstStyle/>
          <a:p>
            <a:r>
              <a:rPr lang="en-US"/>
              <a:t>Importance For Intensive Intervention</a:t>
            </a:r>
          </a:p>
        </p:txBody>
      </p:sp>
      <p:sp>
        <p:nvSpPr>
          <p:cNvPr id="7" name="Content Placeholder 6">
            <a:extLst>
              <a:ext uri="{FF2B5EF4-FFF2-40B4-BE49-F238E27FC236}">
                <a16:creationId xmlns:a16="http://schemas.microsoft.com/office/drawing/2014/main" id="{7F0C709C-C1EF-4ACE-A137-1E843E9F4009}"/>
              </a:ext>
            </a:extLst>
          </p:cNvPr>
          <p:cNvSpPr>
            <a:spLocks noGrp="1"/>
          </p:cNvSpPr>
          <p:nvPr>
            <p:ph sz="quarter" idx="15"/>
          </p:nvPr>
        </p:nvSpPr>
        <p:spPr/>
        <p:txBody>
          <a:bodyPr/>
          <a:lstStyle/>
          <a:p>
            <a:r>
              <a:rPr lang="en-US"/>
              <a:t>Many teachers are </a:t>
            </a:r>
            <a:r>
              <a:rPr lang="en-US" b="1"/>
              <a:t>underprepared</a:t>
            </a:r>
            <a:r>
              <a:rPr lang="en-US"/>
              <a:t> to offer supports and services to students with severe and persistent learning and behavioral challenges.</a:t>
            </a:r>
          </a:p>
          <a:p>
            <a:r>
              <a:rPr lang="en-US"/>
              <a:t>Complex skills such as designing and delivering intensive intervention must be </a:t>
            </a:r>
            <a:r>
              <a:rPr lang="en-US" b="1"/>
              <a:t>taught, practiced, and refined </a:t>
            </a:r>
            <a:r>
              <a:rPr lang="en-US"/>
              <a:t>during preparation experiences for educators to implement them with the fidelity.</a:t>
            </a:r>
          </a:p>
        </p:txBody>
      </p:sp>
      <p:sp>
        <p:nvSpPr>
          <p:cNvPr id="6" name="Text Placeholder 5">
            <a:extLst>
              <a:ext uri="{FF2B5EF4-FFF2-40B4-BE49-F238E27FC236}">
                <a16:creationId xmlns:a16="http://schemas.microsoft.com/office/drawing/2014/main" id="{F9C0B44F-56B8-48A6-B6AA-748FEB52DE68}"/>
              </a:ext>
            </a:extLst>
          </p:cNvPr>
          <p:cNvSpPr>
            <a:spLocks noGrp="1"/>
          </p:cNvSpPr>
          <p:nvPr>
            <p:ph type="body" sz="quarter" idx="13"/>
          </p:nvPr>
        </p:nvSpPr>
        <p:spPr/>
        <p:txBody>
          <a:bodyPr/>
          <a:lstStyle/>
          <a:p>
            <a:r>
              <a:rPr lang="en-US"/>
              <a:t>Source: Fuchs, Fuchs, &amp; Vaughn, 2014; Kretlow &amp; Bartholomew, 2010.</a:t>
            </a:r>
          </a:p>
        </p:txBody>
      </p:sp>
      <p:sp>
        <p:nvSpPr>
          <p:cNvPr id="4" name="Slide Number Placeholder 3">
            <a:extLst>
              <a:ext uri="{FF2B5EF4-FFF2-40B4-BE49-F238E27FC236}">
                <a16:creationId xmlns:a16="http://schemas.microsoft.com/office/drawing/2014/main" id="{F833516F-96F9-4A8E-BF6D-FB1CF2E3DB1B}"/>
              </a:ext>
            </a:extLst>
          </p:cNvPr>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411461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here are six features of effective practice-based opportunities: modeling, spaced learning, varied learning, coaching and feedback, analyzing, and reflecting, and scaffolded practice. ">
            <a:extLst>
              <a:ext uri="{FF2B5EF4-FFF2-40B4-BE49-F238E27FC236}">
                <a16:creationId xmlns:a16="http://schemas.microsoft.com/office/drawing/2014/main" id="{EE12F623-6865-4FFE-8E46-8406919D72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169" y="1994966"/>
            <a:ext cx="9572669" cy="3513076"/>
          </a:xfrm>
        </p:spPr>
      </p:pic>
      <p:sp>
        <p:nvSpPr>
          <p:cNvPr id="13" name="Text Placeholder 12">
            <a:extLst>
              <a:ext uri="{FF2B5EF4-FFF2-40B4-BE49-F238E27FC236}">
                <a16:creationId xmlns:a16="http://schemas.microsoft.com/office/drawing/2014/main" id="{A5274DD2-F1D4-44FD-B1DB-9648D885223E}"/>
              </a:ext>
            </a:extLst>
          </p:cNvPr>
          <p:cNvSpPr>
            <a:spLocks noGrp="1"/>
          </p:cNvSpPr>
          <p:nvPr>
            <p:ph type="body" sz="quarter" idx="13"/>
          </p:nvPr>
        </p:nvSpPr>
        <p:spPr/>
        <p:txBody>
          <a:bodyPr/>
          <a:lstStyle/>
          <a:p>
            <a:r>
              <a:rPr lang="en-US"/>
              <a:t>Source: Benedict, Holdheide, Brownell, &amp; Foley, 2016.</a:t>
            </a:r>
          </a:p>
        </p:txBody>
      </p:sp>
      <p:sp>
        <p:nvSpPr>
          <p:cNvPr id="5" name="Slide Number Placeholder 4">
            <a:extLst>
              <a:ext uri="{FF2B5EF4-FFF2-40B4-BE49-F238E27FC236}">
                <a16:creationId xmlns:a16="http://schemas.microsoft.com/office/drawing/2014/main" id="{16F6EB73-054F-41FC-BF2A-DD357647BD9C}"/>
              </a:ext>
            </a:extLst>
          </p:cNvPr>
          <p:cNvSpPr>
            <a:spLocks noGrp="1"/>
          </p:cNvSpPr>
          <p:nvPr>
            <p:ph type="sldNum" sz="quarter" idx="12"/>
          </p:nvPr>
        </p:nvSpPr>
        <p:spPr/>
        <p:txBody>
          <a:bodyPr/>
          <a:lstStyle/>
          <a:p>
            <a:fld id="{99A20822-4A49-4D36-86E3-300BA48D3F00}" type="slidenum">
              <a:rPr lang="en-US" smtClean="0"/>
              <a:pPr/>
              <a:t>9</a:t>
            </a:fld>
            <a:endParaRPr lang="en-US"/>
          </a:p>
        </p:txBody>
      </p:sp>
      <p:sp>
        <p:nvSpPr>
          <p:cNvPr id="8" name="TextBox 7">
            <a:extLst>
              <a:ext uri="{FF2B5EF4-FFF2-40B4-BE49-F238E27FC236}">
                <a16:creationId xmlns:a16="http://schemas.microsoft.com/office/drawing/2014/main" id="{40CF3C3B-E8D2-4475-9A62-F81CCD48C4E1}"/>
              </a:ext>
            </a:extLst>
          </p:cNvPr>
          <p:cNvSpPr txBox="1"/>
          <p:nvPr/>
        </p:nvSpPr>
        <p:spPr>
          <a:xfrm>
            <a:off x="979419" y="1502523"/>
            <a:ext cx="10231637" cy="492443"/>
          </a:xfrm>
          <a:prstGeom prst="rect">
            <a:avLst/>
          </a:prstGeom>
          <a:noFill/>
        </p:spPr>
        <p:txBody>
          <a:bodyPr wrap="square" rtlCol="0">
            <a:spAutoFit/>
          </a:bodyPr>
          <a:lstStyle/>
          <a:p>
            <a:pPr algn="ctr"/>
            <a:r>
              <a:rPr lang="en-US" sz="2600">
                <a:hlinkClick r:id="rId3"/>
              </a:rPr>
              <a:t>Learning to Teach: Practice-Based Preparation in Teacher Education</a:t>
            </a:r>
            <a:endParaRPr lang="en-US" sz="2600"/>
          </a:p>
        </p:txBody>
      </p:sp>
      <p:sp>
        <p:nvSpPr>
          <p:cNvPr id="12" name="Title 1">
            <a:extLst>
              <a:ext uri="{FF2B5EF4-FFF2-40B4-BE49-F238E27FC236}">
                <a16:creationId xmlns:a16="http://schemas.microsoft.com/office/drawing/2014/main" id="{77A41255-7FA3-4DF3-9939-86535F69C53D}"/>
              </a:ext>
            </a:extLst>
          </p:cNvPr>
          <p:cNvSpPr>
            <a:spLocks noGrp="1"/>
          </p:cNvSpPr>
          <p:nvPr>
            <p:ph type="title"/>
          </p:nvPr>
        </p:nvSpPr>
        <p:spPr/>
        <p:txBody>
          <a:bodyPr/>
          <a:lstStyle/>
          <a:p>
            <a:r>
              <a:rPr lang="en-US"/>
              <a:t>Features of Practice-Based Opportunities</a:t>
            </a:r>
          </a:p>
        </p:txBody>
      </p:sp>
    </p:spTree>
    <p:extLst>
      <p:ext uri="{BB962C8B-B14F-4D97-AF65-F5344CB8AC3E}">
        <p14:creationId xmlns:p14="http://schemas.microsoft.com/office/powerpoint/2010/main" val="4016922253"/>
      </p:ext>
    </p:extLst>
  </p:cSld>
  <p:clrMapOvr>
    <a:masterClrMapping/>
  </p:clrMapOvr>
</p:sld>
</file>

<file path=ppt/theme/theme1.xml><?xml version="1.0" encoding="utf-8"?>
<a:theme xmlns:a="http://schemas.openxmlformats.org/drawingml/2006/main" name="Divid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act">
  <a:themeElements>
    <a:clrScheme name="AIR Corporate">
      <a:dk1>
        <a:srgbClr val="000000"/>
      </a:dk1>
      <a:lt1>
        <a:srgbClr val="FFFFFF"/>
      </a:lt1>
      <a:dk2>
        <a:srgbClr val="4E76A0"/>
      </a:dk2>
      <a:lt2>
        <a:srgbClr val="FFFFFF"/>
      </a:lt2>
      <a:accent1>
        <a:srgbClr val="005295"/>
      </a:accent1>
      <a:accent2>
        <a:srgbClr val="439539"/>
      </a:accent2>
      <a:accent3>
        <a:srgbClr val="D06F1A"/>
      </a:accent3>
      <a:accent4>
        <a:srgbClr val="711471"/>
      </a:accent4>
      <a:accent5>
        <a:srgbClr val="B9C7D4"/>
      </a:accent5>
      <a:accent6>
        <a:srgbClr val="EEB11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g 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6.xml><?xml version="1.0" encoding="utf-8"?>
<a:theme xmlns:a="http://schemas.openxmlformats.org/drawingml/2006/main" name="1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7.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A2A9B7-98C6-4ABA-8815-3C83FBF61F21}">
  <ds:schemaRefs>
    <ds:schemaRef ds:uri="8ae977ce-df49-466f-b938-60852d55f231"/>
    <ds:schemaRef ds:uri="e9838e78-2003-45dd-a139-8bdd6e1bd9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78DE03-1B1E-4BB3-BFB8-1FE8E8D90566}">
  <ds:schemaRefs>
    <ds:schemaRef ds:uri="e9838e78-2003-45dd-a139-8bdd6e1bd9ee"/>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8ae977ce-df49-466f-b938-60852d55f23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09652C8-D67B-4FF3-B7BB-E3551F138D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2588</Words>
  <Application>Microsoft Office PowerPoint</Application>
  <PresentationFormat>Widescreen</PresentationFormat>
  <Paragraphs>353</Paragraphs>
  <Slides>62</Slides>
  <Notes>26</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62</vt:i4>
      </vt:variant>
    </vt:vector>
  </HeadingPairs>
  <TitlesOfParts>
    <vt:vector size="83" baseType="lpstr">
      <vt:lpstr>Arial</vt:lpstr>
      <vt:lpstr>Arial Narrow</vt:lpstr>
      <vt:lpstr>Calibri</vt:lpstr>
      <vt:lpstr>Courier New</vt:lpstr>
      <vt:lpstr>Franklin Gothic Book</vt:lpstr>
      <vt:lpstr>Franklin Gothic Demi</vt:lpstr>
      <vt:lpstr>FranklinGothic</vt:lpstr>
      <vt:lpstr>ITC Franklin Gothic Std Bk Cd</vt:lpstr>
      <vt:lpstr>Montserrat</vt:lpstr>
      <vt:lpstr>Montserrat Medium</vt:lpstr>
      <vt:lpstr>Montserrat SemiBold</vt:lpstr>
      <vt:lpstr>Roboto</vt:lpstr>
      <vt:lpstr>Times New Roman</vt:lpstr>
      <vt:lpstr>Wingdings</vt:lpstr>
      <vt:lpstr>Divider Master</vt:lpstr>
      <vt:lpstr>Basic</vt:lpstr>
      <vt:lpstr>Contact</vt:lpstr>
      <vt:lpstr>Org Chart</vt:lpstr>
      <vt:lpstr>2018 NCII PPT</vt:lpstr>
      <vt:lpstr>1_2018 NCII PPT</vt:lpstr>
      <vt:lpstr>Geometric</vt:lpstr>
      <vt:lpstr>Practice-Based Opportunities for Intensive Intervention</vt:lpstr>
      <vt:lpstr>Webinar Format &amp; Questions </vt:lpstr>
      <vt:lpstr>Faculty Professional Learning Series</vt:lpstr>
      <vt:lpstr>Agenda</vt:lpstr>
      <vt:lpstr>Practice-Based Opportunities:</vt:lpstr>
      <vt:lpstr>What Are Practice-Based Opportunities?</vt:lpstr>
      <vt:lpstr>What Do They Look Like?</vt:lpstr>
      <vt:lpstr>Importance For Intensive Intervention</vt:lpstr>
      <vt:lpstr>Features of Practice-Based Opportunities</vt:lpstr>
      <vt:lpstr>Meeting the Needs of the Field</vt:lpstr>
      <vt:lpstr>The Challenge</vt:lpstr>
      <vt:lpstr>Stages of Candidate Development</vt:lpstr>
      <vt:lpstr>Foundational Skills: What It Looks Like</vt:lpstr>
      <vt:lpstr>Foundational Skills: Getting Started</vt:lpstr>
      <vt:lpstr>Video Analysis: Observing Others</vt:lpstr>
      <vt:lpstr>Intensive Intervention Course Content</vt:lpstr>
      <vt:lpstr>Intermediate Practice: What It Looks Like</vt:lpstr>
      <vt:lpstr>Intermediate Practice: Gaining Experience</vt:lpstr>
      <vt:lpstr>Microteaching</vt:lpstr>
      <vt:lpstr>Advanced Preparation: What It Looks Like</vt:lpstr>
      <vt:lpstr>Advanced Preparation: Transitioning from Teacher Candidate to Novice Teacher</vt:lpstr>
      <vt:lpstr>Video Analysis: Self-Observation</vt:lpstr>
      <vt:lpstr>Delivering Intervention in Virtual Settings:</vt:lpstr>
      <vt:lpstr>Clinical Experiences in Teacher Preparation Programs (1)</vt:lpstr>
      <vt:lpstr>Clinical Experiences in Teacher Preparation Programs (2)</vt:lpstr>
      <vt:lpstr>Evidence-Based Practices</vt:lpstr>
      <vt:lpstr>Video Recording</vt:lpstr>
      <vt:lpstr>Special Considerations</vt:lpstr>
      <vt:lpstr>The Opportunity</vt:lpstr>
      <vt:lpstr>Video-Enhanced Performance Feedback</vt:lpstr>
      <vt:lpstr>How Video Enhances REFLECTION</vt:lpstr>
      <vt:lpstr>Four Purposes of VPF</vt:lpstr>
      <vt:lpstr>Examples of Video Platforms</vt:lpstr>
      <vt:lpstr>Prioritizing Functions of a VPF Tool: Key Functionality</vt:lpstr>
      <vt:lpstr>Prioritizing Functions of a VPF Tool: Additional Functionality</vt:lpstr>
      <vt:lpstr>Key Features of Vosaic</vt:lpstr>
      <vt:lpstr>Scaffolding Reflection With the STaR Framework</vt:lpstr>
      <vt:lpstr>Strategies to Set the Stage for STaR Framework</vt:lpstr>
      <vt:lpstr>Helping Candidates “See it” </vt:lpstr>
      <vt:lpstr>Watch, discuss, and analyze videos without Vosaic</vt:lpstr>
      <vt:lpstr>Describe and analyze videos with Vosaic</vt:lpstr>
      <vt:lpstr>Vosaic Example 1</vt:lpstr>
      <vt:lpstr>Helping Candidates “Try it” </vt:lpstr>
      <vt:lpstr>Small group teaching demo with peer debrief</vt:lpstr>
      <vt:lpstr>Research Lessons</vt:lpstr>
      <vt:lpstr>Helping Candidates “Reflect on it” </vt:lpstr>
      <vt:lpstr>Vosaic Form</vt:lpstr>
      <vt:lpstr>Students Tag and Annotate Videos with Their Reflections</vt:lpstr>
      <vt:lpstr>Vosaic Example 2</vt:lpstr>
      <vt:lpstr>New Directions for Vosaic at Illinois State University </vt:lpstr>
      <vt:lpstr>Survey Results (2018-2019)</vt:lpstr>
      <vt:lpstr>Survey Results (1)</vt:lpstr>
      <vt:lpstr>Survey Results (2)</vt:lpstr>
      <vt:lpstr>Student Comments</vt:lpstr>
      <vt:lpstr>Guiding Questions for Faculty Considering VPF</vt:lpstr>
      <vt:lpstr>Questions?</vt:lpstr>
      <vt:lpstr>Final Considerations</vt:lpstr>
      <vt:lpstr>Faculty Learning Series Webpage</vt:lpstr>
      <vt:lpstr>Upcoming Webinars</vt:lpstr>
      <vt:lpstr>Questions or COmments</vt:lpstr>
      <vt:lpstr>References</vt:lpstr>
      <vt:lpstr>NCII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Practice-Based Opportunities for Intensive Intervention</dc:title>
  <dc:creator>Hayes, Lindsey</dc:creator>
  <cp:lastModifiedBy>Peterson, Amy</cp:lastModifiedBy>
  <cp:revision>2</cp:revision>
  <dcterms:created xsi:type="dcterms:W3CDTF">2020-08-06T12:35:01Z</dcterms:created>
  <dcterms:modified xsi:type="dcterms:W3CDTF">2020-08-14T18:02:23Z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